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708" r:id="rId3"/>
    <p:sldMasterId id="2147483780" r:id="rId4"/>
    <p:sldMasterId id="2147483805" r:id="rId5"/>
    <p:sldMasterId id="2147483817" r:id="rId6"/>
    <p:sldMasterId id="2147483829" r:id="rId7"/>
    <p:sldMasterId id="2147483841" r:id="rId8"/>
    <p:sldMasterId id="2147483853" r:id="rId9"/>
  </p:sldMasterIdLst>
  <p:notesMasterIdLst>
    <p:notesMasterId r:id="rId108"/>
  </p:notesMasterIdLst>
  <p:sldIdLst>
    <p:sldId id="256" r:id="rId10"/>
    <p:sldId id="1193" r:id="rId11"/>
    <p:sldId id="1194" r:id="rId12"/>
    <p:sldId id="1195" r:id="rId13"/>
    <p:sldId id="1196" r:id="rId14"/>
    <p:sldId id="1197" r:id="rId15"/>
    <p:sldId id="1198" r:id="rId16"/>
    <p:sldId id="1199" r:id="rId17"/>
    <p:sldId id="269" r:id="rId18"/>
    <p:sldId id="1248" r:id="rId19"/>
    <p:sldId id="1249" r:id="rId20"/>
    <p:sldId id="1250" r:id="rId21"/>
    <p:sldId id="1251" r:id="rId22"/>
    <p:sldId id="1252" r:id="rId23"/>
    <p:sldId id="1253" r:id="rId24"/>
    <p:sldId id="1254" r:id="rId25"/>
    <p:sldId id="1255" r:id="rId26"/>
    <p:sldId id="1256" r:id="rId27"/>
    <p:sldId id="1257" r:id="rId28"/>
    <p:sldId id="1258" r:id="rId29"/>
    <p:sldId id="1259" r:id="rId30"/>
    <p:sldId id="1260" r:id="rId31"/>
    <p:sldId id="1183" r:id="rId32"/>
    <p:sldId id="1200" r:id="rId33"/>
    <p:sldId id="1201" r:id="rId34"/>
    <p:sldId id="1202" r:id="rId35"/>
    <p:sldId id="1203" r:id="rId36"/>
    <p:sldId id="1204" r:id="rId37"/>
    <p:sldId id="1205" r:id="rId38"/>
    <p:sldId id="1206" r:id="rId39"/>
    <p:sldId id="1207" r:id="rId40"/>
    <p:sldId id="1208" r:id="rId41"/>
    <p:sldId id="1209" r:id="rId42"/>
    <p:sldId id="1210" r:id="rId43"/>
    <p:sldId id="1211" r:id="rId44"/>
    <p:sldId id="1212" r:id="rId45"/>
    <p:sldId id="1213" r:id="rId46"/>
    <p:sldId id="1214" r:id="rId47"/>
    <p:sldId id="1272" r:id="rId48"/>
    <p:sldId id="589" r:id="rId49"/>
    <p:sldId id="1192" r:id="rId50"/>
    <p:sldId id="1265" r:id="rId51"/>
    <p:sldId id="1189" r:id="rId52"/>
    <p:sldId id="1273" r:id="rId53"/>
    <p:sldId id="1274" r:id="rId54"/>
    <p:sldId id="1015" r:id="rId55"/>
    <p:sldId id="1278" r:id="rId56"/>
    <p:sldId id="1277" r:id="rId57"/>
    <p:sldId id="1191" r:id="rId58"/>
    <p:sldId id="1190" r:id="rId59"/>
    <p:sldId id="1275" r:id="rId60"/>
    <p:sldId id="1276" r:id="rId61"/>
    <p:sldId id="1184" r:id="rId62"/>
    <p:sldId id="1261" r:id="rId63"/>
    <p:sldId id="1262" r:id="rId64"/>
    <p:sldId id="1263" r:id="rId65"/>
    <p:sldId id="1264" r:id="rId66"/>
    <p:sldId id="1185" r:id="rId67"/>
    <p:sldId id="1235" r:id="rId68"/>
    <p:sldId id="1236" r:id="rId69"/>
    <p:sldId id="1237" r:id="rId70"/>
    <p:sldId id="1238" r:id="rId71"/>
    <p:sldId id="1239" r:id="rId72"/>
    <p:sldId id="1240" r:id="rId73"/>
    <p:sldId id="1241" r:id="rId74"/>
    <p:sldId id="1242" r:id="rId75"/>
    <p:sldId id="1243" r:id="rId76"/>
    <p:sldId id="1244" r:id="rId77"/>
    <p:sldId id="1245" r:id="rId78"/>
    <p:sldId id="1246" r:id="rId79"/>
    <p:sldId id="1247" r:id="rId80"/>
    <p:sldId id="1186" r:id="rId81"/>
    <p:sldId id="1219" r:id="rId82"/>
    <p:sldId id="1220" r:id="rId83"/>
    <p:sldId id="1221" r:id="rId84"/>
    <p:sldId id="1222" r:id="rId85"/>
    <p:sldId id="1223" r:id="rId86"/>
    <p:sldId id="1224" r:id="rId87"/>
    <p:sldId id="1225" r:id="rId88"/>
    <p:sldId id="1226" r:id="rId89"/>
    <p:sldId id="1227" r:id="rId90"/>
    <p:sldId id="1110" r:id="rId91"/>
    <p:sldId id="1111" r:id="rId92"/>
    <p:sldId id="1266" r:id="rId93"/>
    <p:sldId id="1267" r:id="rId94"/>
    <p:sldId id="1268" r:id="rId95"/>
    <p:sldId id="1269" r:id="rId96"/>
    <p:sldId id="1270" r:id="rId97"/>
    <p:sldId id="1271" r:id="rId98"/>
    <p:sldId id="1187" r:id="rId99"/>
    <p:sldId id="1228" r:id="rId100"/>
    <p:sldId id="1229" r:id="rId101"/>
    <p:sldId id="1230" r:id="rId102"/>
    <p:sldId id="1231" r:id="rId103"/>
    <p:sldId id="1232" r:id="rId104"/>
    <p:sldId id="1233" r:id="rId105"/>
    <p:sldId id="1234" r:id="rId106"/>
    <p:sldId id="324" r:id="rId107"/>
  </p:sldIdLst>
  <p:sldSz cx="12192000" cy="6858000"/>
  <p:notesSz cx="7315200" cy="9601200"/>
  <p:embeddedFontLst>
    <p:embeddedFont>
      <p:font typeface="Calibri Light" panose="020F0302020204030204" pitchFamily="34" charset="0"/>
      <p:regular r:id="rId109"/>
      <p:italic r:id="rId110"/>
    </p:embeddedFont>
    <p:embeddedFont>
      <p:font typeface="Segoe Script" panose="030B0504020000000003" pitchFamily="66" charset="0"/>
      <p:regular r:id="rId111"/>
      <p:bold r:id="rId112"/>
    </p:embeddedFont>
    <p:embeddedFont>
      <p:font typeface="Calibri" panose="020F0502020204030204" pitchFamily="34" charset="0"/>
      <p:regular r:id="rId113"/>
      <p:bold r:id="rId114"/>
      <p:italic r:id="rId115"/>
      <p:boldItalic r:id="rId116"/>
    </p:embeddedFont>
    <p:embeddedFont>
      <p:font typeface="Ink Free" panose="03080402000500000000" pitchFamily="66" charset="0"/>
      <p:regular r:id="rId117"/>
    </p:embeddedFont>
    <p:embeddedFont>
      <p:font typeface="Cavolini" panose="020B0604020202020204" charset="0"/>
      <p:regular r:id="rId118"/>
      <p:bold r:id="rId119"/>
      <p:italic r:id="rId120"/>
      <p:boldItalic r:id="rId1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1" roundtripDataSignature="AMtx7mgtRrbJTy+RhDx7ulHny2lVMNAk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B0A"/>
    <a:srgbClr val="FFFF79"/>
    <a:srgbClr val="F5F7B7"/>
    <a:srgbClr val="F2F8B6"/>
    <a:srgbClr val="FAFAB4"/>
    <a:srgbClr val="F0FAB4"/>
    <a:srgbClr val="FFFEB0"/>
    <a:srgbClr val="F5DF83"/>
    <a:srgbClr val="6A5324"/>
    <a:srgbClr val="F4DD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118" autoAdjust="0"/>
  </p:normalViewPr>
  <p:slideViewPr>
    <p:cSldViewPr snapToGrid="0">
      <p:cViewPr varScale="1">
        <p:scale>
          <a:sx n="103" d="100"/>
          <a:sy n="103" d="100"/>
        </p:scale>
        <p:origin x="198" y="330"/>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font" Target="fonts/font9.fntdata"/><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font" Target="fonts/font4.fntdata"/><Relationship Id="rId133" Type="http://schemas.openxmlformats.org/officeDocument/2006/relationships/viewProps" Target="view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font" Target="fonts/font5.fntdata"/><Relationship Id="rId118" Type="http://schemas.openxmlformats.org/officeDocument/2006/relationships/font" Target="fonts/font10.fntdata"/><Relationship Id="rId134" Type="http://schemas.openxmlformats.org/officeDocument/2006/relationships/theme" Target="theme/theme1.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notesMaster" Target="notesMasters/notesMaster1.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font" Target="fonts/font6.fntdata"/><Relationship Id="rId119" Type="http://schemas.openxmlformats.org/officeDocument/2006/relationships/font" Target="fonts/font11.fntdata"/><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5" Type="http://schemas.openxmlformats.org/officeDocument/2006/relationships/tableStyles" Target="tableStyle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1.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font" Target="fonts/font12.fnt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font" Target="fonts/font2.fntdata"/><Relationship Id="rId115" Type="http://schemas.openxmlformats.org/officeDocument/2006/relationships/font" Target="fonts/font7.fntdata"/><Relationship Id="rId131" Type="http://customschemas.google.com/relationships/presentationmetadata" Target="metadata"/><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font" Target="fonts/font13.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font" Target="fonts/font8.fntdata"/><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font" Target="fonts/font3.fntdata"/><Relationship Id="rId132" Type="http://schemas.openxmlformats.org/officeDocument/2006/relationships/presProps" Target="presProp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663648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a2fed06f87_0_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a2fed06f87_0_1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935081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2761040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063816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2477568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350775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2608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a2fed06f87_0_2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a2fed06f87_0_2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250294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ac8f32abd5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ac8f32abd5_0_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dirty="0"/>
          </a:p>
        </p:txBody>
      </p:sp>
    </p:spTree>
    <p:extLst>
      <p:ext uri="{BB962C8B-B14F-4D97-AF65-F5344CB8AC3E}">
        <p14:creationId xmlns:p14="http://schemas.microsoft.com/office/powerpoint/2010/main" val="330252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a2fed06f87_0_2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a2fed06f87_0_2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4926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a2fed06f87_0_2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a2fed06f87_0_2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4115040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a2fed06f87_0_2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a2fed06f87_0_2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235709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a2fed06f87_0_2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a2fed06f87_0_2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701829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a2fed06f87_0_21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a2fed06f87_0_21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679424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773254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675875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a2fed06f87_0_7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a2fed06f87_0_79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934440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2FB412-BAFE-47B4-8122-411715A1A7AB}"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48AEC-3D27-4E65-8482-AF1F187A6ECF}" type="slidenum">
              <a:rPr lang="en-US" smtClean="0"/>
              <a:t>‹#›</a:t>
            </a:fld>
            <a:endParaRPr lang="en-US"/>
          </a:p>
        </p:txBody>
      </p:sp>
    </p:spTree>
    <p:extLst>
      <p:ext uri="{BB962C8B-B14F-4D97-AF65-F5344CB8AC3E}">
        <p14:creationId xmlns:p14="http://schemas.microsoft.com/office/powerpoint/2010/main" val="849897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g1a2fed06f87_0_1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g1a2fed06f87_0_1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g1a2fed06f87_0_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g1a2fed06f87_0_16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1a2fed06f87_0_16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g1a2fed06f87_0_1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g1a2fed06f87_0_1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1a2fed06f87_0_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g1a2fed06f87_0_1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g1a2fed06f87_0_17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g1a2fed06f87_0_17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 name="Google Shape;112;g1a2fed06f87_0_1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1a2fed06f87_0_1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g1a2fed06f87_0_1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g1a2fed06f87_0_17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g1a2fed06f87_0_17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8" name="Google Shape;118;g1a2fed06f87_0_17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g1a2fed06f87_0_17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0" name="Google Shape;120;g1a2fed06f87_0_17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 name="Google Shape;121;g1a2fed06f87_0_1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1a2fed06f87_0_1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g1a2fed06f87_0_1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g1a2fed06f87_0_1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g1a2fed06f87_0_1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g1a2fed06f87_0_1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g1a2fed06f87_0_1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g1a2fed06f87_0_19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 name="Google Shape;131;g1a2fed06f87_0_19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2" name="Google Shape;132;g1a2fed06f87_0_19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3" name="Google Shape;133;g1a2fed06f87_0_1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g1a2fed06f87_0_1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g1a2fed06f87_0_1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g1a2fed06f87_0_19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g1a2fed06f87_0_198"/>
          <p:cNvSpPr>
            <a:spLocks noGrp="1"/>
          </p:cNvSpPr>
          <p:nvPr>
            <p:ph type="pic" idx="2"/>
          </p:nvPr>
        </p:nvSpPr>
        <p:spPr>
          <a:xfrm>
            <a:off x="5183188" y="987425"/>
            <a:ext cx="6172200" cy="4873500"/>
          </a:xfrm>
          <a:prstGeom prst="rect">
            <a:avLst/>
          </a:prstGeom>
          <a:noFill/>
          <a:ln>
            <a:noFill/>
          </a:ln>
        </p:spPr>
      </p:sp>
      <p:sp>
        <p:nvSpPr>
          <p:cNvPr id="139" name="Google Shape;139;g1a2fed06f87_0_19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0" name="Google Shape;140;g1a2fed06f87_0_19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g1a2fed06f87_0_19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g1a2fed06f87_0_1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g1a2fed06f87_0_20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1a2fed06f87_0_20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g1a2fed06f87_0_2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g1a2fed06f87_0_2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g1a2fed06f87_0_2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g1a2fed06f87_0_21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g1a2fed06f87_0_21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g1a2fed06f87_0_2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g1a2fed06f87_0_2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g1a2fed06f87_0_2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F2E735-EAF7-443A-90DF-346CAC69FB71}"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D536D-4750-418A-B14B-92DFCA02BE1C}" type="slidenum">
              <a:rPr lang="en-US" smtClean="0"/>
              <a:t>‹#›</a:t>
            </a:fld>
            <a:endParaRPr lang="en-US"/>
          </a:p>
        </p:txBody>
      </p:sp>
    </p:spTree>
    <p:extLst>
      <p:ext uri="{BB962C8B-B14F-4D97-AF65-F5344CB8AC3E}">
        <p14:creationId xmlns:p14="http://schemas.microsoft.com/office/powerpoint/2010/main" val="2910243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7C319-911F-420A-9E45-B8CAC08E4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A202D37-2D6F-4BF0-BA80-88B926EE78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A8DBDE8-EA6D-47C5-9840-F9A1B0C2F0A8}"/>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AA450E-C06D-4416-B1F9-593D5F4286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B014EF4-A3DC-4FCC-84F2-ABE2496F6851}"/>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EB88A0-170C-4361-89A1-43E54B596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5F3D678-DE28-4372-B76B-9C84041969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0DE1AE-3623-4408-B1D6-420B8905D428}"/>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8129372-572F-447B-B503-76112000E6C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11E6974-AFEA-4B72-B61C-3F8B1F2ED9CC}"/>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502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D1F40A-50F4-45A4-AB1D-5D6D257953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A549DBC-EA08-4137-A4D9-EBF9EF9F53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B730C37-4839-4536-85F9-87AD4CE4BFA9}"/>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5632E9E-26DD-435F-A145-A2FA86AA152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DD52DBE-064E-4D58-9237-FE8ED1A88F9C}"/>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168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F7A45-3648-490E-889C-E9873C1F16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3F85A20-0EE5-40C7-AA67-916D68F6AC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0848FE8-35E8-4751-BBD3-589B07727F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839E873-5A28-4745-83B2-25655855A9AE}"/>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C13DE30-F0A6-4F34-9A98-C5882BDB9B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40C3C50-AFE0-40BD-8777-BBC5DC405065}"/>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196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666E0D-1664-4AA1-841A-3C71F8066A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26FCF4-FCC7-4437-871E-6A40175DC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922E6FA-8E77-48F4-B820-A3196E3EE7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3C63D42-86EA-4450-A15E-DA14D632A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108BA42-4245-4C83-B9E6-81AAA6ACD8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4B6E443-7328-4708-B92F-886F9B807147}"/>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1/12/2024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1DB17DCF-9BA1-46B7-8A99-5978CD2CD9D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699F5D95-2E7E-4FB6-92BB-1A85374E4D7F}"/>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879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39342F-900D-42D0-BD2B-C6B001B3E2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AB6F763-67F1-4E08-A3F8-5BA54870B2C3}"/>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1/12/2024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CCD0DAE-043E-40A5-9AB9-0745228863F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26A0D6F-5087-4548-9931-1AFA3359FECC}"/>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014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C0B7CAB-1A58-44A7-94F4-9CEFB2224292}"/>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1/12/2024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D5353EBD-1A51-4CDC-B9B2-2BACD938A07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2B1FF2A0-CA0E-4FB2-96DA-DFE67B9EECB1}"/>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767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67C3DB-3D34-4EFA-A2D4-113535DA9B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CA51FA6-BA90-4050-B00C-52A6A298EE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1E35508-CF8F-4D22-B743-BA5528E19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3947CBB-403F-44D0-AAD9-7A8CFDB696AD}"/>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D2F749C-22CA-4AE0-9901-4B2380DC9B8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EA3CD0F-8690-4599-BF87-8C1EAAAB98BC}"/>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457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E6DCA-8341-445C-A25B-FFACAB419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7FF5ABD-1468-4C20-8A57-39CDB06446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19B5199-BE9E-4296-97B5-93B2047E2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2AD1E23-311E-4220-8196-AF6D58AD9767}"/>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65B1290-8BA0-4027-9F37-D47F08D7CC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B711D47-1CF4-4E32-B748-DF27D57AEEF0}"/>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77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F01393-8F3D-44F6-8E08-C4419FA643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61EF630-1E34-4118-967D-0D542CE936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06E61B8-6110-4AE2-9FF3-A0BCC37F2740}"/>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B7D9489-E97F-4195-8E7D-A6820AE30F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969FAB6-864B-48EE-8E2B-FEC324207C07}"/>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085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F8E8CDC-6CA3-49E6-8B75-2E4A0BFED3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3329949-85E9-4F0F-B0B7-B99C31A0E5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89EA1A-733B-4990-AFCC-C42922BE6F5C}"/>
              </a:ext>
            </a:extLst>
          </p:cNvPr>
          <p:cNvSpPr>
            <a:spLocks noGrp="1"/>
          </p:cNvSpPr>
          <p:nvPr>
            <p:ph type="dt" sz="half" idx="10"/>
          </p:nvPr>
        </p:nvSpPr>
        <p:spPr/>
        <p:txBody>
          <a:bodyPr/>
          <a:lstStyle/>
          <a:p>
            <a:fld id="{6418B996-D12E-4BEF-9A5B-6F4AA6F19271}"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3C58ADC-F2EA-40D3-8A2E-0163795D60D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A0480E4-5089-4F37-B1DB-A97C8ECA8AF4}"/>
              </a:ext>
            </a:extLst>
          </p:cNvPr>
          <p:cNvSpPr>
            <a:spLocks noGrp="1"/>
          </p:cNvSpPr>
          <p:nvPr>
            <p:ph type="sldNum" sz="quarter" idx="12"/>
          </p:nvPr>
        </p:nvSpPr>
        <p:spPr/>
        <p:txBody>
          <a:bodyPr/>
          <a:lstStyle/>
          <a:p>
            <a:fld id="{09B2BD26-D930-47DC-A10D-C36F0E333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034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g1a2fed06f87_0_1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g1a2fed06f87_0_1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g1a2fed06f87_0_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93455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g1a2fed06f87_0_1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1a2fed06f87_0_15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9" name="Google Shape;99;g1a2fed06f87_0_1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1a2fed06f87_0_1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1a2fed06f87_0_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237926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g1a2fed06f87_0_16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1a2fed06f87_0_16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g1a2fed06f87_0_1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g1a2fed06f87_0_1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1a2fed06f87_0_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497142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g1a2fed06f87_0_1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g1a2fed06f87_0_17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1" name="Google Shape;111;g1a2fed06f87_0_17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2" name="Google Shape;112;g1a2fed06f87_0_1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1a2fed06f87_0_1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g1a2fed06f87_0_1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42846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g1a2fed06f87_0_17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g1a2fed06f87_0_17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8" name="Google Shape;118;g1a2fed06f87_0_17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g1a2fed06f87_0_17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0" name="Google Shape;120;g1a2fed06f87_0_17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 name="Google Shape;121;g1a2fed06f87_0_1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1a2fed06f87_0_1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g1a2fed06f87_0_1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881179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g1a2fed06f87_0_1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g1a2fed06f87_0_1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g1a2fed06f87_0_1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g1a2fed06f87_0_1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9456893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g1a2fed06f87_0_19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 name="Google Shape;131;g1a2fed06f87_0_19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2" name="Google Shape;132;g1a2fed06f87_0_19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3" name="Google Shape;133;g1a2fed06f87_0_1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g1a2fed06f87_0_1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g1a2fed06f87_0_1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170009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g1a2fed06f87_0_19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g1a2fed06f87_0_198"/>
          <p:cNvSpPr>
            <a:spLocks noGrp="1"/>
          </p:cNvSpPr>
          <p:nvPr>
            <p:ph type="pic" idx="2"/>
          </p:nvPr>
        </p:nvSpPr>
        <p:spPr>
          <a:xfrm>
            <a:off x="5183188" y="987425"/>
            <a:ext cx="6172200" cy="4873500"/>
          </a:xfrm>
          <a:prstGeom prst="rect">
            <a:avLst/>
          </a:prstGeom>
          <a:noFill/>
          <a:ln>
            <a:noFill/>
          </a:ln>
        </p:spPr>
      </p:sp>
      <p:sp>
        <p:nvSpPr>
          <p:cNvPr id="139" name="Google Shape;139;g1a2fed06f87_0_19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0" name="Google Shape;140;g1a2fed06f87_0_19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g1a2fed06f87_0_19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g1a2fed06f87_0_1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53237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g1a2fed06f87_0_20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1a2fed06f87_0_20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g1a2fed06f87_0_2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g1a2fed06f87_0_2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g1a2fed06f87_0_2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30182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g1a2fed06f87_0_21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g1a2fed06f87_0_21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g1a2fed06f87_0_2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g1a2fed06f87_0_2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g1a2fed06f87_0_2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40126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64FFB4-EC3F-494F-BC1B-1826B450A915}"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ECCD7A-2F5C-4943-A9AE-3CC31237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845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4FFB4-EC3F-494F-BC1B-1826B450A915}"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ECCD7A-2F5C-4943-A9AE-3CC31237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8511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64FFB4-EC3F-494F-BC1B-1826B450A915}"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ECCD7A-2F5C-4943-A9AE-3CC31237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378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64FFB4-EC3F-494F-BC1B-1826B450A915}"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ECCD7A-2F5C-4943-A9AE-3CC31237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359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64FFB4-EC3F-494F-BC1B-1826B450A915}" type="datetimeFigureOut">
              <a:rPr lang="en-US" smtClean="0">
                <a:solidFill>
                  <a:prstClr val="black">
                    <a:tint val="75000"/>
                  </a:prstClr>
                </a:solidFill>
              </a:rPr>
              <a:pPr/>
              <a:t>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ECCD7A-2F5C-4943-A9AE-3CC31237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8979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64FFB4-EC3F-494F-BC1B-1826B450A915}" type="datetimeFigureOut">
              <a:rPr lang="en-US" smtClean="0">
                <a:solidFill>
                  <a:prstClr val="black">
                    <a:tint val="75000"/>
                  </a:prstClr>
                </a:solidFill>
              </a:rPr>
              <a:pPr/>
              <a:t>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ECCD7A-2F5C-4943-A9AE-3CC31237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743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4FFB4-EC3F-494F-BC1B-1826B450A915}" type="datetimeFigureOut">
              <a:rPr lang="en-US" smtClean="0">
                <a:solidFill>
                  <a:prstClr val="black">
                    <a:tint val="75000"/>
                  </a:prstClr>
                </a:solidFill>
              </a:rPr>
              <a:pPr/>
              <a:t>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ECCD7A-2F5C-4943-A9AE-3CC31237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322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64FFB4-EC3F-494F-BC1B-1826B450A915}"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ECCD7A-2F5C-4943-A9AE-3CC31237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98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64FFB4-EC3F-494F-BC1B-1826B450A915}"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ECCD7A-2F5C-4943-A9AE-3CC31237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2238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4FFB4-EC3F-494F-BC1B-1826B450A915}"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ECCD7A-2F5C-4943-A9AE-3CC31237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76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4FFB4-EC3F-494F-BC1B-1826B450A915}"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ECCD7A-2F5C-4943-A9AE-3CC312373E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812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32E2DD-40F5-4C42-A1E0-626AC4F60C91}"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AD0DF-C728-4297-BD0A-7D0C81487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711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2E2DD-40F5-4C42-A1E0-626AC4F60C91}"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AD0DF-C728-4297-BD0A-7D0C81487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192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32E2DD-40F5-4C42-A1E0-626AC4F60C91}"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AD0DF-C728-4297-BD0A-7D0C81487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121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32E2DD-40F5-4C42-A1E0-626AC4F60C91}"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AD0DF-C728-4297-BD0A-7D0C81487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5357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32E2DD-40F5-4C42-A1E0-626AC4F60C91}" type="datetimeFigureOut">
              <a:rPr lang="en-US" smtClean="0">
                <a:solidFill>
                  <a:prstClr val="black">
                    <a:tint val="75000"/>
                  </a:prstClr>
                </a:solidFill>
              </a:rPr>
              <a:pPr/>
              <a:t>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AD0DF-C728-4297-BD0A-7D0C81487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160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32E2DD-40F5-4C42-A1E0-626AC4F60C91}" type="datetimeFigureOut">
              <a:rPr lang="en-US" smtClean="0">
                <a:solidFill>
                  <a:prstClr val="black">
                    <a:tint val="75000"/>
                  </a:prstClr>
                </a:solidFill>
              </a:rPr>
              <a:pPr/>
              <a:t>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AD0DF-C728-4297-BD0A-7D0C81487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880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32E2DD-40F5-4C42-A1E0-626AC4F60C91}" type="datetimeFigureOut">
              <a:rPr lang="en-US" smtClean="0">
                <a:solidFill>
                  <a:prstClr val="black">
                    <a:tint val="75000"/>
                  </a:prstClr>
                </a:solidFill>
              </a:rPr>
              <a:pPr/>
              <a:t>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AD0DF-C728-4297-BD0A-7D0C81487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49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32E2DD-40F5-4C42-A1E0-626AC4F60C91}"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AD0DF-C728-4297-BD0A-7D0C81487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3739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32E2DD-40F5-4C42-A1E0-626AC4F60C91}"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AD0DF-C728-4297-BD0A-7D0C81487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1422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2E2DD-40F5-4C42-A1E0-626AC4F60C91}"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AD0DF-C728-4297-BD0A-7D0C81487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2463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2E2DD-40F5-4C42-A1E0-626AC4F60C91}"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AD0DF-C728-4297-BD0A-7D0C814877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707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5774B8-563C-4B50-BBD3-AFA690FDC965}" type="datetimeFigureOut">
              <a:rPr lang="en-US">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1E21E2-94DA-428D-8541-5CE0ED9FCF4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540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5774B8-563C-4B50-BBD3-AFA690FDC965}" type="datetimeFigureOut">
              <a:rPr lang="en-US">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1E21E2-94DA-428D-8541-5CE0ED9FCF4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009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5774B8-563C-4B50-BBD3-AFA690FDC965}" type="datetimeFigureOut">
              <a:rPr lang="en-US">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1E21E2-94DA-428D-8541-5CE0ED9FCF4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555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5774B8-563C-4B50-BBD3-AFA690FDC965}" type="datetimeFigureOut">
              <a:rPr lang="en-US">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1E21E2-94DA-428D-8541-5CE0ED9FCF4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3790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5774B8-563C-4B50-BBD3-AFA690FDC965}" type="datetimeFigureOut">
              <a:rPr lang="en-US">
                <a:solidFill>
                  <a:prstClr val="black">
                    <a:tint val="75000"/>
                  </a:prstClr>
                </a:solidFill>
              </a:rPr>
              <a:pPr/>
              <a:t>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1E21E2-94DA-428D-8541-5CE0ED9FCF4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221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5774B8-563C-4B50-BBD3-AFA690FDC965}" type="datetimeFigureOut">
              <a:rPr lang="en-US">
                <a:solidFill>
                  <a:prstClr val="black">
                    <a:tint val="75000"/>
                  </a:prstClr>
                </a:solidFill>
              </a:rPr>
              <a:pPr/>
              <a:t>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1E21E2-94DA-428D-8541-5CE0ED9FCF4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06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3"/>
          <p:cNvSpPr>
            <a:spLocks noGrp="1"/>
          </p:cNvSpPr>
          <p:nvPr>
            <p:ph type="pic" idx="2"/>
          </p:nvPr>
        </p:nvSpPr>
        <p:spPr>
          <a:xfrm>
            <a:off x="5183188" y="987425"/>
            <a:ext cx="6172200" cy="4873625"/>
          </a:xfrm>
          <a:prstGeom prst="rect">
            <a:avLst/>
          </a:prstGeom>
          <a:noFill/>
          <a:ln>
            <a:noFill/>
          </a:ln>
        </p:spPr>
      </p:sp>
      <p:sp>
        <p:nvSpPr>
          <p:cNvPr id="64" name="Google Shape;64;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774B8-563C-4B50-BBD3-AFA690FDC965}" type="datetimeFigureOut">
              <a:rPr lang="en-US">
                <a:solidFill>
                  <a:prstClr val="black">
                    <a:tint val="75000"/>
                  </a:prstClr>
                </a:solidFill>
              </a:rPr>
              <a:pPr/>
              <a:t>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1E21E2-94DA-428D-8541-5CE0ED9FCF4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3080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5774B8-563C-4B50-BBD3-AFA690FDC965}" type="datetimeFigureOut">
              <a:rPr lang="en-US">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1E21E2-94DA-428D-8541-5CE0ED9FCF4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530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5774B8-563C-4B50-BBD3-AFA690FDC965}" type="datetimeFigureOut">
              <a:rPr lang="en-US">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1E21E2-94DA-428D-8541-5CE0ED9FCF4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7792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5774B8-563C-4B50-BBD3-AFA690FDC965}" type="datetimeFigureOut">
              <a:rPr lang="en-US">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1E21E2-94DA-428D-8541-5CE0ED9FCF4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2566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5774B8-563C-4B50-BBD3-AFA690FDC965}" type="datetimeFigureOut">
              <a:rPr lang="en-US">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1E21E2-94DA-428D-8541-5CE0ED9FCF4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5603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20DA51-33AC-467B-8343-A1CDA3D28912}" type="datetimeFigureOut">
              <a:rPr lang="en-US">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5B7282-ADDB-499D-A264-5FDF2AA5B9E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277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20DA51-33AC-467B-8343-A1CDA3D28912}" type="datetimeFigureOut">
              <a:rPr lang="en-US">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5B7282-ADDB-499D-A264-5FDF2AA5B9E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3868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20DA51-33AC-467B-8343-A1CDA3D28912}" type="datetimeFigureOut">
              <a:rPr lang="en-US">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5B7282-ADDB-499D-A264-5FDF2AA5B9E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58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20DA51-33AC-467B-8343-A1CDA3D28912}" type="datetimeFigureOut">
              <a:rPr lang="en-US">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5B7282-ADDB-499D-A264-5FDF2AA5B9E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6227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20DA51-33AC-467B-8343-A1CDA3D28912}" type="datetimeFigureOut">
              <a:rPr lang="en-US">
                <a:solidFill>
                  <a:prstClr val="black">
                    <a:tint val="75000"/>
                  </a:prstClr>
                </a:solidFill>
              </a:rPr>
              <a:pPr/>
              <a:t>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5B7282-ADDB-499D-A264-5FDF2AA5B9E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29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20DA51-33AC-467B-8343-A1CDA3D28912}" type="datetimeFigureOut">
              <a:rPr lang="en-US">
                <a:solidFill>
                  <a:prstClr val="black">
                    <a:tint val="75000"/>
                  </a:prstClr>
                </a:solidFill>
              </a:rPr>
              <a:pPr/>
              <a:t>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5B7282-ADDB-499D-A264-5FDF2AA5B9E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0280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0DA51-33AC-467B-8343-A1CDA3D28912}" type="datetimeFigureOut">
              <a:rPr lang="en-US">
                <a:solidFill>
                  <a:prstClr val="black">
                    <a:tint val="75000"/>
                  </a:prstClr>
                </a:solidFill>
              </a:rPr>
              <a:pPr/>
              <a:t>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5B7282-ADDB-499D-A264-5FDF2AA5B9E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176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20DA51-33AC-467B-8343-A1CDA3D28912}" type="datetimeFigureOut">
              <a:rPr lang="en-US">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5B7282-ADDB-499D-A264-5FDF2AA5B9E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4847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20DA51-33AC-467B-8343-A1CDA3D28912}" type="datetimeFigureOut">
              <a:rPr lang="en-US">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5B7282-ADDB-499D-A264-5FDF2AA5B9E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8761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20DA51-33AC-467B-8343-A1CDA3D28912}" type="datetimeFigureOut">
              <a:rPr lang="en-US">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5B7282-ADDB-499D-A264-5FDF2AA5B9E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0894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20DA51-33AC-467B-8343-A1CDA3D28912}" type="datetimeFigureOut">
              <a:rPr lang="en-US">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5B7282-ADDB-499D-A264-5FDF2AA5B9E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2403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58644F-ADEE-4AAA-9829-BCF296F810D0}"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742105-1A42-4055-94E5-04CDC0CA6D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7831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58644F-ADEE-4AAA-9829-BCF296F810D0}"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742105-1A42-4055-94E5-04CDC0CA6D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4912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58644F-ADEE-4AAA-9829-BCF296F810D0}"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742105-1A42-4055-94E5-04CDC0CA6D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7556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58644F-ADEE-4AAA-9829-BCF296F810D0}"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742105-1A42-4055-94E5-04CDC0CA6D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606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58644F-ADEE-4AAA-9829-BCF296F810D0}" type="datetimeFigureOut">
              <a:rPr lang="en-US" smtClean="0">
                <a:solidFill>
                  <a:prstClr val="black">
                    <a:tint val="75000"/>
                  </a:prstClr>
                </a:solidFill>
              </a:rPr>
              <a:pPr/>
              <a:t>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742105-1A42-4055-94E5-04CDC0CA6D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6860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58644F-ADEE-4AAA-9829-BCF296F810D0}" type="datetimeFigureOut">
              <a:rPr lang="en-US" smtClean="0">
                <a:solidFill>
                  <a:prstClr val="black">
                    <a:tint val="75000"/>
                  </a:prstClr>
                </a:solidFill>
              </a:rPr>
              <a:pPr/>
              <a:t>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742105-1A42-4055-94E5-04CDC0CA6D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1073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58644F-ADEE-4AAA-9829-BCF296F810D0}" type="datetimeFigureOut">
              <a:rPr lang="en-US" smtClean="0">
                <a:solidFill>
                  <a:prstClr val="black">
                    <a:tint val="75000"/>
                  </a:prstClr>
                </a:solidFill>
              </a:rPr>
              <a:pPr/>
              <a:t>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742105-1A42-4055-94E5-04CDC0CA6D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9258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58644F-ADEE-4AAA-9829-BCF296F810D0}"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742105-1A42-4055-94E5-04CDC0CA6D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5843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58644F-ADEE-4AAA-9829-BCF296F810D0}" type="datetimeFigureOut">
              <a:rPr lang="en-US" smtClean="0">
                <a:solidFill>
                  <a:prstClr val="black">
                    <a:tint val="75000"/>
                  </a:prstClr>
                </a:solidFill>
              </a:rPr>
              <a:pPr/>
              <a:t>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742105-1A42-4055-94E5-04CDC0CA6D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8839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58644F-ADEE-4AAA-9829-BCF296F810D0}"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742105-1A42-4055-94E5-04CDC0CA6D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2794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58644F-ADEE-4AAA-9829-BCF296F810D0}" type="datetimeFigureOut">
              <a:rPr lang="en-US" smtClean="0">
                <a:solidFill>
                  <a:prstClr val="black">
                    <a:tint val="75000"/>
                  </a:prstClr>
                </a:solidFill>
              </a:rPr>
              <a:pPr/>
              <a:t>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742105-1A42-4055-94E5-04CDC0CA6D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878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b="-1000"/>
          </a:stretch>
        </a:blip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79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b="-1000"/>
          </a:stretch>
        </a:blipFill>
        <a:effectLst/>
      </p:bgPr>
    </p:bg>
    <p:spTree>
      <p:nvGrpSpPr>
        <p:cNvPr id="1" name="Shape 80"/>
        <p:cNvGrpSpPr/>
        <p:nvPr/>
      </p:nvGrpSpPr>
      <p:grpSpPr>
        <a:xfrm>
          <a:off x="0" y="0"/>
          <a:ext cx="0" cy="0"/>
          <a:chOff x="0" y="0"/>
          <a:chExt cx="0" cy="0"/>
        </a:xfrm>
      </p:grpSpPr>
      <p:sp>
        <p:nvSpPr>
          <p:cNvPr id="81" name="Google Shape;81;g1a2fed06f87_0_1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 name="Google Shape;82;g1a2fed06f87_0_14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g1a2fed06f87_0_1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g1a2fed06f87_0_1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g1a2fed06f87_0_1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79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AE32F4E-DB8D-466B-B2DA-A9397A3C3A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0D5B805-0227-4D2B-BC1D-B235055E2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09CBD0-CD32-4B22-844F-1B63F8659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6418B996-D12E-4BEF-9A5B-6F4AA6F19271}" type="datetimeFigureOut">
              <a:rPr lang="en-US" kern="1200" smtClean="0">
                <a:solidFill>
                  <a:prstClr val="black">
                    <a:tint val="75000"/>
                  </a:prstClr>
                </a:solidFill>
                <a:latin typeface="Calibri" panose="020F0502020204030204"/>
                <a:ea typeface="+mn-ea"/>
                <a:cs typeface="+mn-cs"/>
              </a:rPr>
              <a:pPr>
                <a:buClrTx/>
                <a:buFontTx/>
                <a:buNone/>
              </a:pPr>
              <a:t>1/12/2024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9823E9E-30C0-4FAB-A188-8A002D28C2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B4AA2325-752F-4823-A1EF-B5F58CC7E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09B2BD26-D930-47DC-A10D-C36F0E333226}"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512889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b="-1000"/>
          </a:stretch>
        </a:blipFill>
        <a:effectLst/>
      </p:bgPr>
    </p:bg>
    <p:spTree>
      <p:nvGrpSpPr>
        <p:cNvPr id="1" name="Shape 80"/>
        <p:cNvGrpSpPr/>
        <p:nvPr/>
      </p:nvGrpSpPr>
      <p:grpSpPr>
        <a:xfrm>
          <a:off x="0" y="0"/>
          <a:ext cx="0" cy="0"/>
          <a:chOff x="0" y="0"/>
          <a:chExt cx="0" cy="0"/>
        </a:xfrm>
      </p:grpSpPr>
      <p:sp>
        <p:nvSpPr>
          <p:cNvPr id="81" name="Google Shape;81;g1a2fed06f87_0_1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 name="Google Shape;82;g1a2fed06f87_0_14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g1a2fed06f87_0_1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g1a2fed06f87_0_1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g1a2fed06f87_0_1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366228563"/>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3B64FFB4-EC3F-494F-BC1B-1826B450A915}" type="datetimeFigureOut">
              <a:rPr lang="en-US" kern="1200" smtClean="0">
                <a:solidFill>
                  <a:prstClr val="black">
                    <a:tint val="75000"/>
                  </a:prstClr>
                </a:solidFill>
                <a:latin typeface="Calibri" panose="020F0502020204030204"/>
                <a:ea typeface="+mn-ea"/>
                <a:cs typeface="+mn-cs"/>
              </a:rPr>
              <a:pPr>
                <a:buClrTx/>
                <a:buFontTx/>
                <a:buNone/>
              </a:pPr>
              <a:t>1/12/2024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6AECCD7A-2F5C-4943-A9AE-3CC312373E49}"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9709065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BF32E2DD-40F5-4C42-A1E0-626AC4F60C91}" type="datetimeFigureOut">
              <a:rPr lang="en-US" kern="1200" smtClean="0">
                <a:solidFill>
                  <a:prstClr val="black">
                    <a:tint val="75000"/>
                  </a:prstClr>
                </a:solidFill>
                <a:latin typeface="Calibri" panose="020F0502020204030204"/>
                <a:ea typeface="+mn-ea"/>
                <a:cs typeface="+mn-cs"/>
              </a:rPr>
              <a:pPr>
                <a:buClrTx/>
                <a:buFontTx/>
                <a:buNone/>
              </a:pPr>
              <a:t>1/12/2024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0AAAD0DF-C728-4297-BD0A-7D0C81487721}"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4400503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575774B8-563C-4B50-BBD3-AFA690FDC965}" type="datetimeFigureOut">
              <a:rPr lang="en-US" kern="1200" smtClean="0">
                <a:solidFill>
                  <a:prstClr val="black">
                    <a:tint val="75000"/>
                  </a:prstClr>
                </a:solidFill>
                <a:latin typeface="Calibri" panose="020F0502020204030204"/>
                <a:ea typeface="+mn-ea"/>
                <a:cs typeface="+mn-cs"/>
              </a:rPr>
              <a:pPr>
                <a:buClrTx/>
                <a:buFontTx/>
                <a:buNone/>
              </a:pPr>
              <a:t>1/12/2024</a:t>
            </a:fld>
            <a:endParaRPr lang="en-US" kern="1200" smtClean="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smtClean="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101E21E2-94DA-428D-8541-5CE0ED9FCF49}" type="slidenum">
              <a:rPr lang="en-US" kern="1200" smtClean="0">
                <a:solidFill>
                  <a:prstClr val="black">
                    <a:tint val="75000"/>
                  </a:prstClr>
                </a:solidFill>
                <a:latin typeface="Calibri" panose="020F0502020204030204"/>
                <a:ea typeface="+mn-ea"/>
                <a:cs typeface="+mn-cs"/>
              </a:rPr>
              <a:pPr>
                <a:buClrTx/>
                <a:buFontTx/>
                <a:buNone/>
              </a:pPr>
              <a:t>‹#›</a:t>
            </a:fld>
            <a:endParaRPr lang="en-US" kern="1200" smtClean="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9603300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A020DA51-33AC-467B-8343-A1CDA3D28912}" type="datetimeFigureOut">
              <a:rPr lang="en-US" kern="1200" smtClean="0">
                <a:solidFill>
                  <a:prstClr val="black">
                    <a:tint val="75000"/>
                  </a:prstClr>
                </a:solidFill>
                <a:latin typeface="Calibri" panose="020F0502020204030204"/>
                <a:ea typeface="+mn-ea"/>
                <a:cs typeface="+mn-cs"/>
              </a:rPr>
              <a:pPr>
                <a:buClrTx/>
                <a:buFontTx/>
                <a:buNone/>
              </a:pPr>
              <a:t>1/12/2024</a:t>
            </a:fld>
            <a:endParaRPr lang="en-US" kern="1200" smtClean="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smtClean="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FE5B7282-ADDB-499D-A264-5FDF2AA5B9E7}" type="slidenum">
              <a:rPr lang="en-US" kern="1200" smtClean="0">
                <a:solidFill>
                  <a:prstClr val="black">
                    <a:tint val="75000"/>
                  </a:prstClr>
                </a:solidFill>
                <a:latin typeface="Calibri" panose="020F0502020204030204"/>
                <a:ea typeface="+mn-ea"/>
                <a:cs typeface="+mn-cs"/>
              </a:rPr>
              <a:pPr>
                <a:buClrTx/>
                <a:buFontTx/>
                <a:buNone/>
              </a:pPr>
              <a:t>‹#›</a:t>
            </a:fld>
            <a:endParaRPr lang="en-US" kern="1200" smtClean="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1272891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8758644F-ADEE-4AAA-9829-BCF296F810D0}" type="datetimeFigureOut">
              <a:rPr lang="en-US" kern="1200" smtClean="0">
                <a:solidFill>
                  <a:prstClr val="black">
                    <a:tint val="75000"/>
                  </a:prstClr>
                </a:solidFill>
                <a:latin typeface="Calibri" panose="020F0502020204030204"/>
                <a:ea typeface="+mn-ea"/>
                <a:cs typeface="+mn-cs"/>
              </a:rPr>
              <a:pPr>
                <a:buClrTx/>
                <a:buFontTx/>
                <a:buNone/>
              </a:pPr>
              <a:t>1/12/2024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A3742105-1A42-4055-94E5-04CDC0CA6D72}"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6408200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6.pn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Layout" Target="../slideLayouts/slideLayout12.xml"/><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6.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6.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35.png"/></Relationships>
</file>

<file path=ppt/slides/_rels/slide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9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4" name="Picture 6" descr="Picture">
            <a:extLst>
              <a:ext uri="{FF2B5EF4-FFF2-40B4-BE49-F238E27FC236}">
                <a16:creationId xmlns="" xmlns:a16="http://schemas.microsoft.com/office/drawing/2014/main" id="{6115E8B9-B0EC-C548-BA2A-F01F25EB15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07" t="12780" r="646" b="29085"/>
          <a:stretch/>
        </p:blipFill>
        <p:spPr bwMode="auto">
          <a:xfrm>
            <a:off x="-1" y="-10729"/>
            <a:ext cx="12309231" cy="68687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CCDF84B8-B704-6934-31F6-0060E2E58DCD}"/>
              </a:ext>
            </a:extLst>
          </p:cNvPr>
          <p:cNvSpPr txBox="1"/>
          <p:nvPr/>
        </p:nvSpPr>
        <p:spPr>
          <a:xfrm>
            <a:off x="3027872" y="251556"/>
            <a:ext cx="8790317" cy="1569660"/>
          </a:xfrm>
          <a:prstGeom prst="rect">
            <a:avLst/>
          </a:prstGeom>
          <a:noFill/>
        </p:spPr>
        <p:txBody>
          <a:bodyPr wrap="square" rtlCol="0">
            <a:spAutoFit/>
          </a:bodyPr>
          <a:lstStyle/>
          <a:p>
            <a:pPr algn="ctr"/>
            <a:r>
              <a:rPr lang="en-US" sz="4800" b="1" dirty="0">
                <a:solidFill>
                  <a:schemeClr val="bg1"/>
                </a:solidFill>
                <a:latin typeface="Cavolini" panose="03000502040302020204" pitchFamily="66" charset="0"/>
                <a:cs typeface="Cavolini" panose="03000502040302020204" pitchFamily="66" charset="0"/>
              </a:rPr>
              <a:t>Welcome to</a:t>
            </a:r>
          </a:p>
          <a:p>
            <a:pPr algn="ctr"/>
            <a:r>
              <a:rPr lang="en-US" sz="4800" b="1" dirty="0">
                <a:solidFill>
                  <a:schemeClr val="bg1"/>
                </a:solidFill>
                <a:latin typeface="Cavolini" panose="03000502040302020204" pitchFamily="66" charset="0"/>
                <a:cs typeface="Cavolini" panose="03000502040302020204" pitchFamily="66" charset="0"/>
              </a:rPr>
              <a:t>Heritage Country Church</a:t>
            </a:r>
          </a:p>
        </p:txBody>
      </p:sp>
      <p:pic>
        <p:nvPicPr>
          <p:cNvPr id="8" name="Picture 7"/>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901646" y="4766443"/>
            <a:ext cx="2180625" cy="19571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owerPoint Backgrounds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507375" y="243697"/>
            <a:ext cx="9144000" cy="1078027"/>
          </a:xfrm>
        </p:spPr>
        <p:txBody>
          <a:bodyPr>
            <a:normAutofit/>
          </a:bodyPr>
          <a:lstStyle/>
          <a:p>
            <a:r>
              <a:rPr lang="en-US" sz="6000" dirty="0" smtClean="0">
                <a:solidFill>
                  <a:schemeClr val="bg1"/>
                </a:solidFill>
              </a:rPr>
              <a:t>Hymn Medley</a:t>
            </a:r>
            <a:endParaRPr lang="en-US" sz="6000" dirty="0">
              <a:solidFill>
                <a:schemeClr val="bg1"/>
              </a:solidFill>
            </a:endParaRPr>
          </a:p>
        </p:txBody>
      </p:sp>
      <p:sp>
        <p:nvSpPr>
          <p:cNvPr id="4" name="TextBox 3"/>
          <p:cNvSpPr txBox="1"/>
          <p:nvPr/>
        </p:nvSpPr>
        <p:spPr>
          <a:xfrm>
            <a:off x="356062" y="2197036"/>
            <a:ext cx="11446626"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Have you been to Jesus</a:t>
            </a:r>
          </a:p>
          <a:p>
            <a:pPr algn="ctr">
              <a:buClrTx/>
              <a:buFontTx/>
              <a:buNone/>
            </a:pPr>
            <a:r>
              <a:rPr lang="en-US" sz="6000" kern="1200" dirty="0" smtClean="0">
                <a:solidFill>
                  <a:prstClr val="white"/>
                </a:solidFill>
                <a:latin typeface="Calibri" panose="020F0502020204030204"/>
                <a:ea typeface="+mn-ea"/>
                <a:cs typeface="+mn-cs"/>
              </a:rPr>
              <a:t>For the cleansing power</a:t>
            </a:r>
          </a:p>
          <a:p>
            <a:pPr algn="ctr">
              <a:buClrTx/>
              <a:buFontTx/>
              <a:buNone/>
            </a:pPr>
            <a:r>
              <a:rPr lang="en-US" sz="6000" kern="1200" dirty="0" smtClean="0">
                <a:solidFill>
                  <a:prstClr val="white"/>
                </a:solidFill>
                <a:latin typeface="Calibri" panose="020F0502020204030204"/>
                <a:ea typeface="+mn-ea"/>
                <a:cs typeface="+mn-cs"/>
              </a:rPr>
              <a:t>Are you washed in the blood</a:t>
            </a:r>
          </a:p>
          <a:p>
            <a:pPr algn="ctr">
              <a:buClrTx/>
              <a:buFontTx/>
              <a:buNone/>
            </a:pPr>
            <a:r>
              <a:rPr lang="en-US" sz="6000" kern="1200" dirty="0" smtClean="0">
                <a:solidFill>
                  <a:prstClr val="white"/>
                </a:solidFill>
                <a:latin typeface="Calibri" panose="020F0502020204030204"/>
                <a:ea typeface="+mn-ea"/>
                <a:cs typeface="+mn-cs"/>
              </a:rPr>
              <a:t>Of the lamb</a:t>
            </a:r>
          </a:p>
        </p:txBody>
      </p:sp>
    </p:spTree>
    <p:extLst>
      <p:ext uri="{BB962C8B-B14F-4D97-AF65-F5344CB8AC3E}">
        <p14:creationId xmlns:p14="http://schemas.microsoft.com/office/powerpoint/2010/main" val="2701492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ree PowerPoint Backgrounds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2686" y="1536174"/>
            <a:ext cx="11446626"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Are you fully trusting </a:t>
            </a:r>
          </a:p>
          <a:p>
            <a:pPr algn="ctr">
              <a:buClrTx/>
              <a:buFontTx/>
              <a:buNone/>
            </a:pPr>
            <a:r>
              <a:rPr lang="en-US" sz="6000" kern="1200" dirty="0" smtClean="0">
                <a:solidFill>
                  <a:prstClr val="white"/>
                </a:solidFill>
                <a:latin typeface="Calibri" panose="020F0502020204030204"/>
                <a:ea typeface="+mn-ea"/>
                <a:cs typeface="+mn-cs"/>
              </a:rPr>
              <a:t>In His grace this hour</a:t>
            </a:r>
          </a:p>
          <a:p>
            <a:pPr algn="ctr">
              <a:buClrTx/>
              <a:buFontTx/>
              <a:buNone/>
            </a:pPr>
            <a:r>
              <a:rPr lang="en-US" sz="6000" kern="1200" dirty="0" smtClean="0">
                <a:solidFill>
                  <a:prstClr val="white"/>
                </a:solidFill>
                <a:latin typeface="Calibri" panose="020F0502020204030204"/>
                <a:ea typeface="+mn-ea"/>
                <a:cs typeface="+mn-cs"/>
              </a:rPr>
              <a:t>Are you washed in the blood</a:t>
            </a:r>
          </a:p>
          <a:p>
            <a:pPr algn="ctr">
              <a:buClrTx/>
              <a:buFontTx/>
              <a:buNone/>
            </a:pPr>
            <a:r>
              <a:rPr lang="en-US" sz="6000" kern="1200" dirty="0" smtClean="0">
                <a:solidFill>
                  <a:prstClr val="white"/>
                </a:solidFill>
                <a:latin typeface="Calibri" panose="020F0502020204030204"/>
                <a:ea typeface="+mn-ea"/>
                <a:cs typeface="+mn-cs"/>
              </a:rPr>
              <a:t>Of the lamb</a:t>
            </a:r>
          </a:p>
        </p:txBody>
      </p:sp>
    </p:spTree>
    <p:extLst>
      <p:ext uri="{BB962C8B-B14F-4D97-AF65-F5344CB8AC3E}">
        <p14:creationId xmlns:p14="http://schemas.microsoft.com/office/powerpoint/2010/main" val="3165541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PowerPoint Backgrounds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2686" y="1536174"/>
            <a:ext cx="11446626"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Are you washed, </a:t>
            </a:r>
          </a:p>
          <a:p>
            <a:pPr algn="ctr">
              <a:buClrTx/>
              <a:buFontTx/>
              <a:buNone/>
            </a:pPr>
            <a:r>
              <a:rPr lang="en-US" sz="6000" kern="1200" dirty="0" smtClean="0">
                <a:solidFill>
                  <a:prstClr val="white"/>
                </a:solidFill>
                <a:latin typeface="Calibri" panose="020F0502020204030204"/>
                <a:ea typeface="+mn-ea"/>
                <a:cs typeface="+mn-cs"/>
              </a:rPr>
              <a:t>In the blood</a:t>
            </a:r>
          </a:p>
          <a:p>
            <a:pPr algn="ctr">
              <a:buClrTx/>
              <a:buFontTx/>
              <a:buNone/>
            </a:pPr>
            <a:r>
              <a:rPr lang="en-US" sz="6000" kern="1200" dirty="0" smtClean="0">
                <a:solidFill>
                  <a:prstClr val="white"/>
                </a:solidFill>
                <a:latin typeface="Calibri" panose="020F0502020204030204"/>
                <a:ea typeface="+mn-ea"/>
                <a:cs typeface="+mn-cs"/>
              </a:rPr>
              <a:t>In the soul cleansing blood</a:t>
            </a:r>
          </a:p>
          <a:p>
            <a:pPr algn="ctr">
              <a:buClrTx/>
              <a:buFontTx/>
              <a:buNone/>
            </a:pPr>
            <a:r>
              <a:rPr lang="en-US" sz="6000" kern="1200" dirty="0" smtClean="0">
                <a:solidFill>
                  <a:prstClr val="white"/>
                </a:solidFill>
                <a:latin typeface="Calibri" panose="020F0502020204030204"/>
                <a:ea typeface="+mn-ea"/>
                <a:cs typeface="+mn-cs"/>
              </a:rPr>
              <a:t>Of the lamb</a:t>
            </a:r>
          </a:p>
        </p:txBody>
      </p:sp>
    </p:spTree>
    <p:extLst>
      <p:ext uri="{BB962C8B-B14F-4D97-AF65-F5344CB8AC3E}">
        <p14:creationId xmlns:p14="http://schemas.microsoft.com/office/powerpoint/2010/main" val="2618479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PowerPoint Backgrounds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2686" y="1536174"/>
            <a:ext cx="11446626"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Are your garments spotless</a:t>
            </a:r>
          </a:p>
          <a:p>
            <a:pPr algn="ctr">
              <a:buClrTx/>
              <a:buFontTx/>
              <a:buNone/>
            </a:pPr>
            <a:r>
              <a:rPr lang="en-US" sz="6000" kern="1200" dirty="0" smtClean="0">
                <a:solidFill>
                  <a:prstClr val="white"/>
                </a:solidFill>
                <a:latin typeface="Calibri" panose="020F0502020204030204"/>
                <a:ea typeface="+mn-ea"/>
                <a:cs typeface="+mn-cs"/>
              </a:rPr>
              <a:t>Are they white as snow</a:t>
            </a:r>
          </a:p>
          <a:p>
            <a:pPr algn="ctr">
              <a:buClrTx/>
              <a:buFontTx/>
              <a:buNone/>
            </a:pPr>
            <a:r>
              <a:rPr lang="en-US" sz="6000" kern="1200" dirty="0" smtClean="0">
                <a:solidFill>
                  <a:prstClr val="white"/>
                </a:solidFill>
                <a:latin typeface="Calibri" panose="020F0502020204030204"/>
                <a:ea typeface="+mn-ea"/>
                <a:cs typeface="+mn-cs"/>
              </a:rPr>
              <a:t>Are you washed in the blood</a:t>
            </a:r>
          </a:p>
          <a:p>
            <a:pPr algn="ctr">
              <a:buClrTx/>
              <a:buFontTx/>
              <a:buNone/>
            </a:pPr>
            <a:r>
              <a:rPr lang="en-US" sz="6000" kern="1200" dirty="0" smtClean="0">
                <a:solidFill>
                  <a:prstClr val="white"/>
                </a:solidFill>
                <a:latin typeface="Calibri" panose="020F0502020204030204"/>
                <a:ea typeface="+mn-ea"/>
                <a:cs typeface="+mn-cs"/>
              </a:rPr>
              <a:t>Of the lamb</a:t>
            </a:r>
          </a:p>
        </p:txBody>
      </p:sp>
    </p:spTree>
    <p:extLst>
      <p:ext uri="{BB962C8B-B14F-4D97-AF65-F5344CB8AC3E}">
        <p14:creationId xmlns:p14="http://schemas.microsoft.com/office/powerpoint/2010/main" val="1812479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PowerPoint Backgrounds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2686" y="1536174"/>
            <a:ext cx="11446626"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Oh, they tell me of a home</a:t>
            </a:r>
          </a:p>
          <a:p>
            <a:pPr algn="ctr">
              <a:buClrTx/>
              <a:buFontTx/>
              <a:buNone/>
            </a:pPr>
            <a:r>
              <a:rPr lang="en-US" sz="6000" kern="1200" dirty="0" smtClean="0">
                <a:solidFill>
                  <a:prstClr val="white"/>
                </a:solidFill>
                <a:latin typeface="Calibri" panose="020F0502020204030204"/>
                <a:ea typeface="+mn-ea"/>
                <a:cs typeface="+mn-cs"/>
              </a:rPr>
              <a:t>Far beyond the skies</a:t>
            </a:r>
          </a:p>
          <a:p>
            <a:pPr algn="ctr">
              <a:buClrTx/>
              <a:buFontTx/>
              <a:buNone/>
            </a:pPr>
            <a:r>
              <a:rPr lang="en-US" sz="6000" kern="1200" dirty="0" smtClean="0">
                <a:solidFill>
                  <a:prstClr val="white"/>
                </a:solidFill>
                <a:latin typeface="Calibri" panose="020F0502020204030204"/>
                <a:ea typeface="+mn-ea"/>
                <a:cs typeface="+mn-cs"/>
              </a:rPr>
              <a:t>And they tell me of a home</a:t>
            </a:r>
          </a:p>
          <a:p>
            <a:pPr algn="ctr">
              <a:buClrTx/>
              <a:buFontTx/>
              <a:buNone/>
            </a:pPr>
            <a:r>
              <a:rPr lang="en-US" sz="6000" kern="1200" dirty="0" smtClean="0">
                <a:solidFill>
                  <a:prstClr val="white"/>
                </a:solidFill>
                <a:latin typeface="Calibri" panose="020F0502020204030204"/>
                <a:ea typeface="+mn-ea"/>
                <a:cs typeface="+mn-cs"/>
              </a:rPr>
              <a:t>Far away</a:t>
            </a:r>
          </a:p>
        </p:txBody>
      </p:sp>
    </p:spTree>
    <p:extLst>
      <p:ext uri="{BB962C8B-B14F-4D97-AF65-F5344CB8AC3E}">
        <p14:creationId xmlns:p14="http://schemas.microsoft.com/office/powerpoint/2010/main" val="572047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PowerPoint Backgrounds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2686" y="1536174"/>
            <a:ext cx="11446626"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Oh, they tell me of a home</a:t>
            </a:r>
          </a:p>
          <a:p>
            <a:pPr algn="ctr">
              <a:buClrTx/>
              <a:buFontTx/>
              <a:buNone/>
            </a:pPr>
            <a:r>
              <a:rPr lang="en-US" sz="6000" kern="1200" dirty="0" smtClean="0">
                <a:solidFill>
                  <a:prstClr val="white"/>
                </a:solidFill>
                <a:latin typeface="Calibri" panose="020F0502020204030204"/>
                <a:ea typeface="+mn-ea"/>
                <a:cs typeface="+mn-cs"/>
              </a:rPr>
              <a:t>Where no storm clouds rise</a:t>
            </a:r>
          </a:p>
          <a:p>
            <a:pPr algn="ctr">
              <a:buClrTx/>
              <a:buFontTx/>
              <a:buNone/>
            </a:pPr>
            <a:r>
              <a:rPr lang="en-US" sz="6000" kern="1200" dirty="0" smtClean="0">
                <a:solidFill>
                  <a:prstClr val="white"/>
                </a:solidFill>
                <a:latin typeface="Calibri" panose="020F0502020204030204"/>
                <a:ea typeface="+mn-ea"/>
                <a:cs typeface="+mn-cs"/>
              </a:rPr>
              <a:t>Oh, they tell me </a:t>
            </a:r>
          </a:p>
          <a:p>
            <a:pPr algn="ctr">
              <a:buClrTx/>
              <a:buFontTx/>
              <a:buNone/>
            </a:pPr>
            <a:r>
              <a:rPr lang="en-US" sz="6000" kern="1200" dirty="0" smtClean="0">
                <a:solidFill>
                  <a:prstClr val="white"/>
                </a:solidFill>
                <a:latin typeface="Calibri" panose="020F0502020204030204"/>
                <a:ea typeface="+mn-ea"/>
                <a:cs typeface="+mn-cs"/>
              </a:rPr>
              <a:t>Of an uncloudy day</a:t>
            </a:r>
          </a:p>
        </p:txBody>
      </p:sp>
    </p:spTree>
    <p:extLst>
      <p:ext uri="{BB962C8B-B14F-4D97-AF65-F5344CB8AC3E}">
        <p14:creationId xmlns:p14="http://schemas.microsoft.com/office/powerpoint/2010/main" val="35113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PowerPoint Backgrounds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2686" y="1536174"/>
            <a:ext cx="11446626"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Are you washed, </a:t>
            </a:r>
          </a:p>
          <a:p>
            <a:pPr algn="ctr">
              <a:buClrTx/>
              <a:buFontTx/>
              <a:buNone/>
            </a:pPr>
            <a:r>
              <a:rPr lang="en-US" sz="6000" kern="1200" dirty="0" smtClean="0">
                <a:solidFill>
                  <a:prstClr val="white"/>
                </a:solidFill>
                <a:latin typeface="Calibri" panose="020F0502020204030204"/>
                <a:ea typeface="+mn-ea"/>
                <a:cs typeface="+mn-cs"/>
              </a:rPr>
              <a:t>In the blood</a:t>
            </a:r>
          </a:p>
          <a:p>
            <a:pPr algn="ctr">
              <a:buClrTx/>
              <a:buFontTx/>
              <a:buNone/>
            </a:pPr>
            <a:r>
              <a:rPr lang="en-US" sz="6000" kern="1200" dirty="0" smtClean="0">
                <a:solidFill>
                  <a:prstClr val="white"/>
                </a:solidFill>
                <a:latin typeface="Calibri" panose="020F0502020204030204"/>
                <a:ea typeface="+mn-ea"/>
                <a:cs typeface="+mn-cs"/>
              </a:rPr>
              <a:t>In the soul cleansing blood</a:t>
            </a:r>
          </a:p>
          <a:p>
            <a:pPr algn="ctr">
              <a:buClrTx/>
              <a:buFontTx/>
              <a:buNone/>
            </a:pPr>
            <a:r>
              <a:rPr lang="en-US" sz="6000" kern="1200" dirty="0" smtClean="0">
                <a:solidFill>
                  <a:prstClr val="white"/>
                </a:solidFill>
                <a:latin typeface="Calibri" panose="020F0502020204030204"/>
                <a:ea typeface="+mn-ea"/>
                <a:cs typeface="+mn-cs"/>
              </a:rPr>
              <a:t>Of the lamb</a:t>
            </a:r>
          </a:p>
        </p:txBody>
      </p:sp>
    </p:spTree>
    <p:extLst>
      <p:ext uri="{BB962C8B-B14F-4D97-AF65-F5344CB8AC3E}">
        <p14:creationId xmlns:p14="http://schemas.microsoft.com/office/powerpoint/2010/main" val="3717591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PowerPoint Backgrounds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2686" y="1536174"/>
            <a:ext cx="11446626"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Are your garments spotless</a:t>
            </a:r>
          </a:p>
          <a:p>
            <a:pPr algn="ctr">
              <a:buClrTx/>
              <a:buFontTx/>
              <a:buNone/>
            </a:pPr>
            <a:r>
              <a:rPr lang="en-US" sz="6000" kern="1200" dirty="0" smtClean="0">
                <a:solidFill>
                  <a:prstClr val="white"/>
                </a:solidFill>
                <a:latin typeface="Calibri" panose="020F0502020204030204"/>
                <a:ea typeface="+mn-ea"/>
                <a:cs typeface="+mn-cs"/>
              </a:rPr>
              <a:t>Are they white as snow</a:t>
            </a:r>
          </a:p>
          <a:p>
            <a:pPr algn="ctr">
              <a:buClrTx/>
              <a:buFontTx/>
              <a:buNone/>
            </a:pPr>
            <a:r>
              <a:rPr lang="en-US" sz="6000" kern="1200" dirty="0" smtClean="0">
                <a:solidFill>
                  <a:prstClr val="white"/>
                </a:solidFill>
                <a:latin typeface="Calibri" panose="020F0502020204030204"/>
                <a:ea typeface="+mn-ea"/>
                <a:cs typeface="+mn-cs"/>
              </a:rPr>
              <a:t>Are you washed in the blood</a:t>
            </a:r>
          </a:p>
          <a:p>
            <a:pPr algn="ctr">
              <a:buClrTx/>
              <a:buFontTx/>
              <a:buNone/>
            </a:pPr>
            <a:r>
              <a:rPr lang="en-US" sz="6000" kern="1200" dirty="0" smtClean="0">
                <a:solidFill>
                  <a:prstClr val="white"/>
                </a:solidFill>
                <a:latin typeface="Calibri" panose="020F0502020204030204"/>
                <a:ea typeface="+mn-ea"/>
                <a:cs typeface="+mn-cs"/>
              </a:rPr>
              <a:t>Of the lamb</a:t>
            </a:r>
          </a:p>
        </p:txBody>
      </p:sp>
    </p:spTree>
    <p:extLst>
      <p:ext uri="{BB962C8B-B14F-4D97-AF65-F5344CB8AC3E}">
        <p14:creationId xmlns:p14="http://schemas.microsoft.com/office/powerpoint/2010/main" val="64264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PowerPoint Backgrounds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2686" y="1074509"/>
            <a:ext cx="11446626" cy="4708981"/>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Oh, the land of cloudless days</a:t>
            </a:r>
          </a:p>
          <a:p>
            <a:pPr algn="ctr">
              <a:buClrTx/>
              <a:buFontTx/>
              <a:buNone/>
            </a:pPr>
            <a:r>
              <a:rPr lang="en-US" sz="6000" kern="1200" dirty="0" smtClean="0">
                <a:solidFill>
                  <a:prstClr val="white"/>
                </a:solidFill>
                <a:latin typeface="Calibri" panose="020F0502020204030204"/>
                <a:ea typeface="+mn-ea"/>
                <a:cs typeface="+mn-cs"/>
              </a:rPr>
              <a:t>Oh, the land of an unclouded sky</a:t>
            </a:r>
          </a:p>
          <a:p>
            <a:pPr algn="ctr">
              <a:buClrTx/>
              <a:buFontTx/>
              <a:buNone/>
            </a:pPr>
            <a:r>
              <a:rPr lang="en-US" sz="6000" kern="1200" dirty="0" smtClean="0">
                <a:solidFill>
                  <a:prstClr val="white"/>
                </a:solidFill>
                <a:latin typeface="Calibri" panose="020F0502020204030204"/>
                <a:ea typeface="+mn-ea"/>
                <a:cs typeface="+mn-cs"/>
              </a:rPr>
              <a:t>Oh, they tell me of a home</a:t>
            </a:r>
          </a:p>
          <a:p>
            <a:pPr algn="ctr">
              <a:buClrTx/>
              <a:buFontTx/>
              <a:buNone/>
            </a:pPr>
            <a:r>
              <a:rPr lang="en-US" sz="6000" kern="1200" dirty="0" smtClean="0">
                <a:solidFill>
                  <a:prstClr val="white"/>
                </a:solidFill>
                <a:latin typeface="Calibri" panose="020F0502020204030204"/>
                <a:ea typeface="+mn-ea"/>
                <a:cs typeface="+mn-cs"/>
              </a:rPr>
              <a:t>Where no storm clouds rise</a:t>
            </a:r>
          </a:p>
          <a:p>
            <a:pPr algn="ctr">
              <a:buClrTx/>
              <a:buFontTx/>
              <a:buNone/>
            </a:pPr>
            <a:r>
              <a:rPr lang="en-US" sz="6000" kern="1200" dirty="0" smtClean="0">
                <a:solidFill>
                  <a:prstClr val="white"/>
                </a:solidFill>
                <a:latin typeface="Calibri" panose="020F0502020204030204"/>
                <a:ea typeface="+mn-ea"/>
                <a:cs typeface="+mn-cs"/>
              </a:rPr>
              <a:t>Oh, they tell me of an uncloudy day</a:t>
            </a:r>
          </a:p>
        </p:txBody>
      </p:sp>
    </p:spTree>
    <p:extLst>
      <p:ext uri="{BB962C8B-B14F-4D97-AF65-F5344CB8AC3E}">
        <p14:creationId xmlns:p14="http://schemas.microsoft.com/office/powerpoint/2010/main" val="3425061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PowerPoint Backgrounds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2686" y="1074509"/>
            <a:ext cx="11446626" cy="4708981"/>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Some glad morning</a:t>
            </a:r>
          </a:p>
          <a:p>
            <a:pPr algn="ctr">
              <a:buClrTx/>
              <a:buFontTx/>
              <a:buNone/>
            </a:pPr>
            <a:r>
              <a:rPr lang="en-US" sz="6000" kern="1200" dirty="0" smtClean="0">
                <a:solidFill>
                  <a:prstClr val="white"/>
                </a:solidFill>
                <a:latin typeface="Calibri" panose="020F0502020204030204"/>
                <a:ea typeface="+mn-ea"/>
                <a:cs typeface="+mn-cs"/>
              </a:rPr>
              <a:t>When this life is over</a:t>
            </a:r>
          </a:p>
          <a:p>
            <a:pPr algn="ctr">
              <a:buClrTx/>
              <a:buFontTx/>
              <a:buNone/>
            </a:pPr>
            <a:r>
              <a:rPr lang="en-US" sz="6000" kern="1200" dirty="0" smtClean="0">
                <a:solidFill>
                  <a:prstClr val="white"/>
                </a:solidFill>
                <a:latin typeface="Calibri" panose="020F0502020204030204"/>
                <a:ea typeface="+mn-ea"/>
                <a:cs typeface="+mn-cs"/>
              </a:rPr>
              <a:t>I’ll fly away</a:t>
            </a:r>
          </a:p>
          <a:p>
            <a:pPr algn="ctr">
              <a:buClrTx/>
              <a:buFontTx/>
              <a:buNone/>
            </a:pPr>
            <a:r>
              <a:rPr lang="en-US" sz="6000" kern="1200" dirty="0" smtClean="0">
                <a:solidFill>
                  <a:prstClr val="white"/>
                </a:solidFill>
                <a:latin typeface="Calibri" panose="020F0502020204030204"/>
                <a:ea typeface="+mn-ea"/>
                <a:cs typeface="+mn-cs"/>
              </a:rPr>
              <a:t>To a home on God’s celestial shore</a:t>
            </a:r>
          </a:p>
          <a:p>
            <a:pPr algn="ctr">
              <a:buClrTx/>
              <a:buFontTx/>
              <a:buNone/>
            </a:pPr>
            <a:r>
              <a:rPr lang="en-US" sz="6000" kern="1200" dirty="0" smtClean="0">
                <a:solidFill>
                  <a:prstClr val="white"/>
                </a:solidFill>
                <a:latin typeface="Calibri" panose="020F0502020204030204"/>
                <a:ea typeface="+mn-ea"/>
                <a:cs typeface="+mn-cs"/>
              </a:rPr>
              <a:t>I’ll fly away</a:t>
            </a:r>
          </a:p>
        </p:txBody>
      </p:sp>
    </p:spTree>
    <p:extLst>
      <p:ext uri="{BB962C8B-B14F-4D97-AF65-F5344CB8AC3E}">
        <p14:creationId xmlns:p14="http://schemas.microsoft.com/office/powerpoint/2010/main" val="2386572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remium Photo | Old paper texture, vintage pap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 r="3283" b="18142"/>
          <a:stretch/>
        </p:blipFill>
        <p:spPr bwMode="auto">
          <a:xfrm>
            <a:off x="0" y="-1"/>
            <a:ext cx="12219079"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6415" y="241069"/>
            <a:ext cx="10141527" cy="1015663"/>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He Took Your Place</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265691" y="1858828"/>
            <a:ext cx="11687695" cy="4708981"/>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Upon the cruel tree of Calvary</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Was there my precious Savior cried</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Forgive them </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For they know not what they do</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Oh sinner friend for you He died</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564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PowerPoint Backgrounds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7872" y="1536174"/>
            <a:ext cx="11446626"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Are you washed, </a:t>
            </a:r>
          </a:p>
          <a:p>
            <a:pPr algn="ctr">
              <a:buClrTx/>
              <a:buFontTx/>
              <a:buNone/>
            </a:pPr>
            <a:r>
              <a:rPr lang="en-US" sz="6000" kern="1200" dirty="0" smtClean="0">
                <a:solidFill>
                  <a:prstClr val="white"/>
                </a:solidFill>
                <a:latin typeface="Calibri" panose="020F0502020204030204"/>
                <a:ea typeface="+mn-ea"/>
                <a:cs typeface="+mn-cs"/>
              </a:rPr>
              <a:t>In the blood</a:t>
            </a:r>
          </a:p>
          <a:p>
            <a:pPr algn="ctr">
              <a:buClrTx/>
              <a:buFontTx/>
              <a:buNone/>
            </a:pPr>
            <a:r>
              <a:rPr lang="en-US" sz="6000" kern="1200" dirty="0" smtClean="0">
                <a:solidFill>
                  <a:prstClr val="white"/>
                </a:solidFill>
                <a:latin typeface="Calibri" panose="020F0502020204030204"/>
                <a:ea typeface="+mn-ea"/>
                <a:cs typeface="+mn-cs"/>
              </a:rPr>
              <a:t>In the soul cleansing blood</a:t>
            </a:r>
          </a:p>
          <a:p>
            <a:pPr algn="ctr">
              <a:buClrTx/>
              <a:buFontTx/>
              <a:buNone/>
            </a:pPr>
            <a:r>
              <a:rPr lang="en-US" sz="6000" kern="1200" dirty="0" smtClean="0">
                <a:solidFill>
                  <a:prstClr val="white"/>
                </a:solidFill>
                <a:latin typeface="Calibri" panose="020F0502020204030204"/>
                <a:ea typeface="+mn-ea"/>
                <a:cs typeface="+mn-cs"/>
              </a:rPr>
              <a:t>Of the lamb</a:t>
            </a:r>
          </a:p>
        </p:txBody>
      </p:sp>
    </p:spTree>
    <p:extLst>
      <p:ext uri="{BB962C8B-B14F-4D97-AF65-F5344CB8AC3E}">
        <p14:creationId xmlns:p14="http://schemas.microsoft.com/office/powerpoint/2010/main" val="3408215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PowerPoint Backgrounds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2686" y="1536174"/>
            <a:ext cx="11446626" cy="3785652"/>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Are your garments spotless</a:t>
            </a:r>
          </a:p>
          <a:p>
            <a:pPr algn="ctr">
              <a:buClrTx/>
              <a:buFontTx/>
              <a:buNone/>
            </a:pPr>
            <a:r>
              <a:rPr lang="en-US" sz="6000" kern="1200" dirty="0" smtClean="0">
                <a:solidFill>
                  <a:prstClr val="white"/>
                </a:solidFill>
                <a:latin typeface="Calibri" panose="020F0502020204030204"/>
                <a:ea typeface="+mn-ea"/>
                <a:cs typeface="+mn-cs"/>
              </a:rPr>
              <a:t>Are they white as snow</a:t>
            </a:r>
          </a:p>
          <a:p>
            <a:pPr algn="ctr">
              <a:buClrTx/>
              <a:buFontTx/>
              <a:buNone/>
            </a:pPr>
            <a:r>
              <a:rPr lang="en-US" sz="6000" kern="1200" dirty="0" smtClean="0">
                <a:solidFill>
                  <a:prstClr val="white"/>
                </a:solidFill>
                <a:latin typeface="Calibri" panose="020F0502020204030204"/>
                <a:ea typeface="+mn-ea"/>
                <a:cs typeface="+mn-cs"/>
              </a:rPr>
              <a:t>Are you washed in the blood</a:t>
            </a:r>
          </a:p>
          <a:p>
            <a:pPr algn="ctr">
              <a:buClrTx/>
              <a:buFontTx/>
              <a:buNone/>
            </a:pPr>
            <a:r>
              <a:rPr lang="en-US" sz="6000" kern="1200" dirty="0" smtClean="0">
                <a:solidFill>
                  <a:prstClr val="white"/>
                </a:solidFill>
                <a:latin typeface="Calibri" panose="020F0502020204030204"/>
                <a:ea typeface="+mn-ea"/>
                <a:cs typeface="+mn-cs"/>
              </a:rPr>
              <a:t>Of the lamb</a:t>
            </a:r>
          </a:p>
        </p:txBody>
      </p:sp>
    </p:spTree>
    <p:extLst>
      <p:ext uri="{BB962C8B-B14F-4D97-AF65-F5344CB8AC3E}">
        <p14:creationId xmlns:p14="http://schemas.microsoft.com/office/powerpoint/2010/main" val="33974723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 PowerPoint Backgrounds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2686" y="1074509"/>
            <a:ext cx="11446626" cy="4708981"/>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I’ll fly away, O glory, I’ll fly away</a:t>
            </a:r>
          </a:p>
          <a:p>
            <a:pPr algn="ctr">
              <a:buClrTx/>
              <a:buFontTx/>
              <a:buNone/>
            </a:pPr>
            <a:r>
              <a:rPr lang="en-US" sz="6000" kern="1200" dirty="0" smtClean="0">
                <a:solidFill>
                  <a:prstClr val="white"/>
                </a:solidFill>
                <a:latin typeface="Calibri" panose="020F0502020204030204"/>
                <a:ea typeface="+mn-ea"/>
                <a:cs typeface="+mn-cs"/>
              </a:rPr>
              <a:t>When I die, hallelujah, by and by,</a:t>
            </a:r>
          </a:p>
          <a:p>
            <a:pPr algn="ctr">
              <a:buClrTx/>
              <a:buFontTx/>
              <a:buNone/>
            </a:pPr>
            <a:r>
              <a:rPr lang="en-US" sz="6000" kern="1200" dirty="0" smtClean="0">
                <a:solidFill>
                  <a:prstClr val="white"/>
                </a:solidFill>
                <a:latin typeface="Calibri" panose="020F0502020204030204"/>
                <a:ea typeface="+mn-ea"/>
                <a:cs typeface="+mn-cs"/>
              </a:rPr>
              <a:t>I’ll fly away</a:t>
            </a:r>
          </a:p>
          <a:p>
            <a:pPr algn="ctr">
              <a:buClrTx/>
              <a:buFontTx/>
              <a:buNone/>
            </a:pPr>
            <a:r>
              <a:rPr lang="en-US" sz="6000" kern="1200" dirty="0" smtClean="0">
                <a:solidFill>
                  <a:prstClr val="white"/>
                </a:solidFill>
                <a:latin typeface="Calibri" panose="020F0502020204030204"/>
                <a:ea typeface="+mn-ea"/>
                <a:cs typeface="+mn-cs"/>
              </a:rPr>
              <a:t>When I die, hallelujah, by and by,</a:t>
            </a:r>
          </a:p>
          <a:p>
            <a:pPr algn="ctr">
              <a:buClrTx/>
              <a:buFontTx/>
              <a:buNone/>
            </a:pPr>
            <a:r>
              <a:rPr lang="en-US" sz="6000" kern="1200" dirty="0" smtClean="0">
                <a:solidFill>
                  <a:prstClr val="white"/>
                </a:solidFill>
                <a:latin typeface="Calibri" panose="020F0502020204030204"/>
                <a:ea typeface="+mn-ea"/>
                <a:cs typeface="+mn-cs"/>
              </a:rPr>
              <a:t>I’ll fly away</a:t>
            </a:r>
          </a:p>
        </p:txBody>
      </p:sp>
    </p:spTree>
    <p:extLst>
      <p:ext uri="{BB962C8B-B14F-4D97-AF65-F5344CB8AC3E}">
        <p14:creationId xmlns:p14="http://schemas.microsoft.com/office/powerpoint/2010/main" val="432905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1036" name="Picture 12" descr="cute google slides backgrounds for Sale,Up To OFF 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79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1967" y="3573613"/>
            <a:ext cx="12080033" cy="2428357"/>
          </a:xfrm>
          <a:prstGeom prst="rect">
            <a:avLst/>
          </a:prstGeom>
        </p:spPr>
        <p:txBody>
          <a:bodyPr wrap="square">
            <a:spAutoFit/>
          </a:bodyPr>
          <a:lstStyle/>
          <a:p>
            <a:pPr lvl="0" algn="ctr">
              <a:lnSpc>
                <a:spcPct val="115000"/>
              </a:lnSpc>
              <a:defRPr/>
            </a:pPr>
            <a:r>
              <a:rPr lang="en-US" sz="6600" b="1" dirty="0">
                <a:solidFill>
                  <a:schemeClr val="tx1"/>
                </a:solidFill>
                <a:latin typeface="Cavolini" panose="03000502040302020204" pitchFamily="66" charset="0"/>
                <a:ea typeface="Dancing Script"/>
                <a:cs typeface="Cavolini" panose="03000502040302020204" pitchFamily="66" charset="0"/>
                <a:sym typeface="Dancing Script"/>
              </a:rPr>
              <a:t>Welcome to</a:t>
            </a:r>
          </a:p>
          <a:p>
            <a:pPr lvl="0" algn="ctr">
              <a:lnSpc>
                <a:spcPct val="115000"/>
              </a:lnSpc>
              <a:defRPr/>
            </a:pPr>
            <a:r>
              <a:rPr lang="en-US" sz="6600" b="1" dirty="0">
                <a:solidFill>
                  <a:schemeClr val="tx1"/>
                </a:solidFill>
                <a:latin typeface="Cavolini" panose="03000502040302020204" pitchFamily="66" charset="0"/>
                <a:ea typeface="Dancing Script"/>
                <a:cs typeface="Cavolini" panose="03000502040302020204" pitchFamily="66" charset="0"/>
                <a:sym typeface="Dancing Script"/>
              </a:rPr>
              <a:t>Heritage Country Church</a:t>
            </a:r>
          </a:p>
        </p:txBody>
      </p:sp>
      <p:pic>
        <p:nvPicPr>
          <p:cNvPr id="13" name="Picture 12">
            <a:extLst>
              <a:ext uri="{FF2B5EF4-FFF2-40B4-BE49-F238E27FC236}">
                <a16:creationId xmlns="" xmlns:a16="http://schemas.microsoft.com/office/drawing/2014/main" id="{F16E7AD4-9107-6913-61AA-C7A3E676650A}"/>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4915767" y="457557"/>
            <a:ext cx="2360465" cy="2253172"/>
          </a:xfrm>
          <a:prstGeom prst="rect">
            <a:avLst/>
          </a:prstGeom>
        </p:spPr>
      </p:pic>
    </p:spTree>
    <p:extLst>
      <p:ext uri="{BB962C8B-B14F-4D97-AF65-F5344CB8AC3E}">
        <p14:creationId xmlns:p14="http://schemas.microsoft.com/office/powerpoint/2010/main" val="1629103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11680" y="282633"/>
            <a:ext cx="8595360" cy="1015663"/>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835840" y="2185322"/>
            <a:ext cx="10540538"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 </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9637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5814" y="1536174"/>
            <a:ext cx="11280370"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There’s a little light in all of us</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By God’s design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92759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5814" y="1536174"/>
            <a:ext cx="11280370"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How can you ask for the truth</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When you do not truthful live</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How can you ask for forgiveness</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When you don’t forgive</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2946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5814" y="1536174"/>
            <a:ext cx="11280370"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I don’t mean to bring you down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Or speak to you unkind</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But you can’t be a beacon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4650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5730" y="1536174"/>
            <a:ext cx="10540538"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 </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5838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5814" y="1536174"/>
            <a:ext cx="11280370"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There’s a little light in all of us</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By God’s design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1440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remium Photo | Old paper texture, vintage pap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 r="3283" b="18142"/>
          <a:stretch/>
        </p:blipFill>
        <p:spPr bwMode="auto">
          <a:xfrm>
            <a:off x="0" y="-1"/>
            <a:ext cx="12219079"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5691" y="612843"/>
            <a:ext cx="11687695" cy="5632311"/>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His hands are gently knocking</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On your door</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Outside He’s pleading to come in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His heart is breaking</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As he waits for you</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To wash you free from every sin</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693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8777" y="1536174"/>
            <a:ext cx="11654443"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How can you ask a child</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To be honest and true</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When he can only judge what’s right</a:t>
            </a:r>
            <a:r>
              <a:rPr lang="en-US" sz="6000" dirty="0">
                <a:latin typeface="Calibri" panose="020F0502020204030204" pitchFamily="34" charset="0"/>
                <a:ea typeface="Calibri" panose="020F0502020204030204" pitchFamily="34" charset="0"/>
                <a:cs typeface="Calibri" panose="020F0502020204030204" pitchFamily="34" charset="0"/>
              </a:rPr>
              <a:t/>
            </a:r>
            <a:br>
              <a:rPr lang="en-US" sz="6000" dirty="0">
                <a:latin typeface="Calibri" panose="020F0502020204030204" pitchFamily="34" charset="0"/>
                <a:ea typeface="Calibri" panose="020F0502020204030204" pitchFamily="34" charset="0"/>
                <a:cs typeface="Calibri" panose="020F0502020204030204" pitchFamily="34" charset="0"/>
              </a:rPr>
            </a:br>
            <a:r>
              <a:rPr lang="en-US" sz="6000" dirty="0" smtClean="0">
                <a:latin typeface="Calibri" panose="020F0502020204030204" pitchFamily="34" charset="0"/>
                <a:ea typeface="Calibri" panose="020F0502020204030204" pitchFamily="34" charset="0"/>
                <a:cs typeface="Calibri" panose="020F0502020204030204" pitchFamily="34" charset="0"/>
              </a:rPr>
              <a:t>By what he sees in you</a:t>
            </a:r>
          </a:p>
        </p:txBody>
      </p:sp>
    </p:spTree>
    <p:extLst>
      <p:ext uri="{BB962C8B-B14F-4D97-AF65-F5344CB8AC3E}">
        <p14:creationId xmlns:p14="http://schemas.microsoft.com/office/powerpoint/2010/main" val="4140609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8777" y="1536174"/>
            <a:ext cx="11654443"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How can you offer vision </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Yet walk around blind</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No you can’t see a beacon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it’s light don’t shine</a:t>
            </a:r>
          </a:p>
        </p:txBody>
      </p:sp>
    </p:spTree>
    <p:extLst>
      <p:ext uri="{BB962C8B-B14F-4D97-AF65-F5344CB8AC3E}">
        <p14:creationId xmlns:p14="http://schemas.microsoft.com/office/powerpoint/2010/main" val="1797311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8777" y="1536174"/>
            <a:ext cx="11654443"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How can you offer vision </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Yet walk around blind</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No you can’t see a beacon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it’s light don’t shine</a:t>
            </a:r>
          </a:p>
        </p:txBody>
      </p:sp>
    </p:spTree>
    <p:extLst>
      <p:ext uri="{BB962C8B-B14F-4D97-AF65-F5344CB8AC3E}">
        <p14:creationId xmlns:p14="http://schemas.microsoft.com/office/powerpoint/2010/main" val="2559287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5730" y="1536174"/>
            <a:ext cx="10540538"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 </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03895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5814" y="1536174"/>
            <a:ext cx="11280370"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There’s a little light in all of us</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By God’s design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83652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0712" y="1536174"/>
            <a:ext cx="11870574"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May God’s love surround you</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May you find a brighter day</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May He grant you the peace you seek</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In every way</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45118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0712" y="1536174"/>
            <a:ext cx="11870574"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God’s light burns in each life</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Yours and mine</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Yes you can be a beacon </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you’ll just let it shine</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33715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5730" y="1536174"/>
            <a:ext cx="10540538" cy="378565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 </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65142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lue beautiful watercolor ppt backgrounds_Best PowerPoint templa… |  Background for powerpoint presentation, Powerpoint background free, Powerpoint  background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5814" y="612844"/>
            <a:ext cx="11280370" cy="5632311"/>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There’s a little light in all of us</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By God’s design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You can’t be a beacon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If your light don’t shine</a:t>
            </a:r>
          </a:p>
        </p:txBody>
      </p:sp>
    </p:spTree>
    <p:extLst>
      <p:ext uri="{BB962C8B-B14F-4D97-AF65-F5344CB8AC3E}">
        <p14:creationId xmlns:p14="http://schemas.microsoft.com/office/powerpoint/2010/main" val="36965312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s happening at SLAC - March 23,2020 | Slave Lake Alliance 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410B5DA6-8A0A-AF10-AA3A-C2D414E4E114}"/>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5124027" y="4780376"/>
            <a:ext cx="1943945" cy="1855584"/>
          </a:xfrm>
          <a:prstGeom prst="rect">
            <a:avLst/>
          </a:prstGeom>
        </p:spPr>
      </p:pic>
    </p:spTree>
    <p:extLst>
      <p:ext uri="{BB962C8B-B14F-4D97-AF65-F5344CB8AC3E}">
        <p14:creationId xmlns:p14="http://schemas.microsoft.com/office/powerpoint/2010/main" val="1366652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mium Photo | Old paper texture, vintage pap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 r="3283" b="18142"/>
          <a:stretch/>
        </p:blipFill>
        <p:spPr bwMode="auto">
          <a:xfrm>
            <a:off x="0" y="-1"/>
            <a:ext cx="12219079"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5691" y="612843"/>
            <a:ext cx="11687695" cy="5632311"/>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Those cold thorns</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They pierced by Savior’s head</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The blood was flowing down His face</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In shame forsaken </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There He hung and died</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Oh sinner friend He took your place</a:t>
            </a:r>
          </a:p>
        </p:txBody>
      </p:sp>
    </p:spTree>
    <p:extLst>
      <p:ext uri="{BB962C8B-B14F-4D97-AF65-F5344CB8AC3E}">
        <p14:creationId xmlns:p14="http://schemas.microsoft.com/office/powerpoint/2010/main" val="2351031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3522" y="160338"/>
            <a:ext cx="7552845" cy="1107996"/>
          </a:xfrm>
          <a:prstGeom prst="rect">
            <a:avLst/>
          </a:prstGeom>
        </p:spPr>
        <p:txBody>
          <a:bodyPr wrap="square">
            <a:spAutoFit/>
          </a:bodyPr>
          <a:lstStyle/>
          <a:p>
            <a:pPr algn="ctr"/>
            <a:r>
              <a:rPr lang="en-US" sz="6600" u="sng" dirty="0">
                <a:solidFill>
                  <a:schemeClr val="bg1"/>
                </a:solidFill>
                <a:latin typeface="Segoe Script" panose="030B0504020000000003" pitchFamily="66" charset="0"/>
              </a:rPr>
              <a:t>Upcoming Dates</a:t>
            </a:r>
          </a:p>
        </p:txBody>
      </p:sp>
      <p:sp>
        <p:nvSpPr>
          <p:cNvPr id="5" name="TextBox 4"/>
          <p:cNvSpPr txBox="1"/>
          <p:nvPr/>
        </p:nvSpPr>
        <p:spPr>
          <a:xfrm>
            <a:off x="58190" y="1115168"/>
            <a:ext cx="12133810" cy="5632311"/>
          </a:xfrm>
          <a:prstGeom prst="rect">
            <a:avLst/>
          </a:prstGeom>
          <a:noFill/>
          <a:ln>
            <a:noFill/>
          </a:ln>
        </p:spPr>
        <p:txBody>
          <a:bodyPr wrap="square" rtlCol="0">
            <a:spAutoFit/>
          </a:bodyPr>
          <a:lstStyle/>
          <a:p>
            <a:pPr lvl="0">
              <a:lnSpc>
                <a:spcPts val="5400"/>
              </a:lnSpc>
            </a:pP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1/14  </a:t>
            </a:r>
            <a: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rPr>
              <a:t>Leadership meeting after </a:t>
            </a: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service</a:t>
            </a:r>
          </a:p>
          <a:p>
            <a:pPr lvl="0">
              <a:lnSpc>
                <a:spcPts val="5400"/>
              </a:lnSpc>
            </a:pP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1/18  New Member Orientation @ 6:30 pm</a:t>
            </a:r>
            <a:endPar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nSpc>
                <a:spcPts val="5400"/>
              </a:lnSpc>
            </a:pPr>
            <a: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rPr>
              <a:t>1/20  Tyler Magnus Team </a:t>
            </a: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Roping</a:t>
            </a:r>
          </a:p>
          <a:p>
            <a:pPr lvl="0">
              <a:lnSpc>
                <a:spcPts val="5400"/>
              </a:lnSpc>
            </a:pP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1/20  </a:t>
            </a: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Men</a:t>
            </a:r>
            <a: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&amp; Women’s</a:t>
            </a: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Prayer </a:t>
            </a: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Breakfasts </a:t>
            </a: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8:30 am</a:t>
            </a:r>
          </a:p>
          <a:p>
            <a:pPr lvl="0">
              <a:lnSpc>
                <a:spcPts val="5400"/>
              </a:lnSpc>
            </a:pP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1/21  </a:t>
            </a:r>
            <a: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rPr>
              <a:t>Chili Cookoff after the service</a:t>
            </a:r>
          </a:p>
          <a:p>
            <a:pPr lvl="0">
              <a:lnSpc>
                <a:spcPts val="5400"/>
              </a:lnSpc>
            </a:pPr>
            <a: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rPr>
              <a:t>1/25-27  CTYRA </a:t>
            </a: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Rodeo</a:t>
            </a:r>
          </a:p>
          <a:p>
            <a:pPr lvl="0">
              <a:lnSpc>
                <a:spcPts val="5400"/>
              </a:lnSpc>
            </a:pP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2/14   Valentine’s Dinner @ 6 pm</a:t>
            </a:r>
          </a:p>
          <a:p>
            <a:pPr lvl="0">
              <a:lnSpc>
                <a:spcPts val="5400"/>
              </a:lnSpc>
            </a:pPr>
            <a:r>
              <a:rPr lang="en-US" sz="44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2/18   Turkey Hunting Seminar @ 1 pm</a:t>
            </a:r>
            <a:endParaRPr lang="en-US" sz="4400" dirty="0">
              <a:solidFill>
                <a:schemeClr val="bg1"/>
              </a:solidFill>
              <a:cs typeface="Arial" panose="020B0604020202020204" pitchFamily="34" charset="0"/>
            </a:endParaRPr>
          </a:p>
        </p:txBody>
      </p:sp>
      <p:sp>
        <p:nvSpPr>
          <p:cNvPr id="9" name="AutoShape 6" descr="data:image/png;base64,iVBORw0KGgoAAAANSUhEUgAAAskAAAFeCAYAAAB3voKLAAAAAXNSR0IArs4c6QAAIABJREFUeF7svQeYXMd5JXqq6oYOk2cwyIkgABIgCQZRDBKpYKWVLDlJWsuSJftZ+2xrLa/Xz/azvQ6S/bwOst96be/an7XOlm1p10ErWRJFZVEUMwkGkCAAIgwCB4PJPd19U9V+/1/3djcGYCZmMDN1+YEz031D1akbzv3r/OcXcItDwCHgEHAIvCAEjDESY1+rYLLWi7TRi9rcIObmBtCgf7NDmKut0dHcUH16shdJ1J3EzWqWNMo6TUuZTpROk5LItOdpDWUAGGmPLxWklKmQfhNKZH4QNlUprIWl8rQohzMIStMolyZR7RpHufsMuocn0Ds4gaBnFN3hONavnQV2JUII2qtbHAIOAYeAQ+AlICBewrZuU4eAQ8AhsGwRMOZwCSOTA2jUNmSTT2+qTYxfUhs7c9nMxNgltdnJ1Vm9NmjmpqoqS8om00JAw5MGymiYLAWyCF2lEoyOIbIUxmhIkQHQkEyMDZS2P2kxWsAIQAgBIRSMEEi1gZYCkBKZMUgNoPlPCeOFqIsSYunBCJVJFcyGpa7ZSu/g6a7+wae9au+xnsGhI2Hv0FPB0Kpj6B88hlW7zggh0mU7aK5jDgGHgEPgZUTAkeSXEUy3K4eAQ2DpIWCMEThxzwBmzuzGyZNXTp88ctXUiaM7o+nxLVltehhpVBJZKrQmRgtkENDGgP4OfAUJYq4GUhgoCAgiw9DEepkcQ2cwyKBsoBjtIK9kImyEhCGiTAzZGNobrclk2TBZBgztkb82HUTa2O0EHYv2QaSa2kYH8aClYiKdGIEEnhF+0Kz09B8bWrtm39qNmx7B0Jq92HjJfpT7j2LVrjkXfV56565rsUPAIXBhEXAk+cLi6/buEHAIXGQIsFTiyEObahMnrp08cP/NzbGR66dGn74imhwf8KMGKiZBOYvhZTECpquGaDGxWxjPg5AKmbCkNUkSJrMcGeZwcJb/TtsAKr/DCkMRZEuQiTLT+qmgKLFiAmy/I4Jtf2fyaz9lQs6toIiyXZG/F0TXdRMe7UESqVYcjbYtpvYJpAlgFLXZ5zZnmkg+EW2BSJUxHVQy0d031j24bv/wpkvu3XDpZXdi3aUPYs1lx4Qg9u0Wh4BDwCGwchFwJHnljr3ruUNgRSBgDj22Ccf23zJ5/MCeqRMHr65NntyZNKfXerrue2kdSOrEbeFJiVAGUEJCZgI6y5jUMgEWGsZk0IKitzYyTETVo3WFYYLL/DXntkycSSIRJ/w5c9ecJGsi3YZizYaJK5He+STZ7stASd9Gj1ukOSe5/FkGL7TbUlSb19H0ubARbcH6Zo4yE2G2x8kj0iz6EEiEglAeIHw0E41GKoGgmgyu2fRU75oN9wxt2rYX6y+5H6s2PCI2XD6+Ik4Y10mHgEPAIZAj4EiyOxUcAg6BZYeAObl/CCNPvG3vN7/y3mj0+K3J5GhYNU30+BpBVgdiIsZzVkOsiEx6yIxEogX/BBNMDykHkA0EM2WSUVhNMUzCJFayvMLC10lmOdIrBJTyWR7B3+cos6aYiWtxF85Jcv4nbVtEpvMAdItgU5uY3tL2UiOiUHFOyIkQyzyqXRBmakOWZUyiiZTT9jbqTHHoDBRaTtOU+xGEVSjlIU6BOJNIVYDEq2BOBEiqA3MDl+y6c+vVN/9taeul/+oI87K7ZFyHHAIOgfMg4EiyOy0cAg6BZYOAefxLO8a++YUPn9j3wLvRmBgOVQxkTdYF+yR/yDJ4iUbJSPieRJYlEEpaKYIxliQzR/YglY+ENMVEjvlOSeQ448Q81hwXi7Gkk4mwpAiujdjyFpmVGtPftP9CU5yrN6CIgOf7ErptSFEQb4pqtw5DpJa0xyBJh22BF5ShM9MiwqSDtiS4Hd2m7VkHncs1iCwTaU6NRrlSQZyl0EnK8hCZ2TZ4UkH5AeIkQyJ8RMpHJEPMIYDXM3j6imtv+Pvyza//bbHl1lPL5uRxHXEIOAQcAvMQcCTZnRIOAYfAkkfAjNy5/tTXbv/l0Qfvel84c6paQR1IpyFkCq1MnvSm4GsPvlbwUwWTGRhFkWNto7pSQHqULEcJcBmTSJJTMDlmBkwRXhIpcFodk2FN5Jo0vq2wcE6KKYEONkpNLLnja5t4x8TaQGqK4p4r/SVOy/vXOtcqW8lHsbB+GQpZRtl8ti0FUafQNhFuihS3PoONJHM3WHlhmNBHcQrP87id1C+hKS0xZ/eZPTYtGck2VIhMBmjSu4LykfWuPbrr+z/8H3Htd33a6ZeX/CXkOuAQcAicBwFHkt1p4RBwCCxZBMiZIv76H7/zwdtv+4P41MiaNUqjy8RAMgeIGInSSJVh7S1RWz/z4GUCfiY5GhtzFJkiw5QiR4SVSGKaO1SQdth+Z32M8wgx/07UVnLUmfW+HYuVU7R1yLRtOx5sKXceZ2YRRhFJ7txHIdGwn5G84pmGiOQX8xe7fkvmkZNrS9R163Nah6Lidl0bTeeEv47W0l/UvlZiIn2XY1HzqjgTDuk1V7/yf25721t/Qqx73ZkleyK5hjsEHAIOAUeS3TngEHAILCcEJv/5t/7DyXu//Lv10VNen6/g1ecgkwZKgeJIKul2E0n6X0tsBSW1acDTZL8GJEQMKbLKRFBTbJZJsqIIbu5CYfHKk96YQBZk0tq3MYcu5Bj8/fkjwwXuLcJL0dzWdu1ROZsgt0m1JjLPWmb7s7WwhrojytxBqM/ZV8d6RHypmAlFta1bB/20UW+7nSXwjAtFtvN/BcVPZIhJGaIZ9GB4266Htr7zA2918ovldHW5vjgEHAIukuzOAYeAQ2BJImAOPLDrrt//mQcH5kYDITL4iizXMvYmluQMQfICkgww3yvIrJVWGHKrEDba2zJbyyPE7ahp+/ZYyCVMznCLaDCR7vb6bIPRkaJnyTdT7BZx7YjTtpL3Oon22Ql+BQG30V5LaDt/tol3mzS322Nb07mcFZHmtlMk2go+GBNJvxFGGX9KLwzthaLIbDhH6m6OONPmU40YsjKMgStu+ey6n/z/v8tJL5bk5eQa7RBwCJwHAUeS3WnhEHAILEkETn71H39q5C9/679s9WpITYJ63IDnKyjSGScppDYIhM8EtZA3ENnNSKfMBLmQHlgJgfUoLmQVncTarkv01ZLrnPgSVdSe3T/LKwrqnEd1OeJroW1Zw+Wk2X5eSBvaJLnTAaMgyPMHp+Wm0eqDJc+8x3nHK6hz8f18kgxDTtC20h/3T9pERXBlQErms/7ORSTdyjGIKJOGWUPqGKVSFybnBMYqa9Ob/tPvXy02X/3YkjyhXKMdAg4Bh8A8BBxJdqeEQ8AhsCQROPDZv/yV6PaPf7TrzCF4noQXKNTrdXZ3KJVKiOOULc9osfFbS14tEbR/GdhIakGk7c9ODbAlxZZQ5wmAObkm4qk0JeZZomzJ83nkFhwBthC3SKxtSEudPJ8Qd+qC5w9OsQ9qU6ps++ZrllvHKyjuMx7fY21FZ1Sdo+YUSTZElmnfbSkHyUs4ggzJemaVxhDwEesKpvq24oof/5Vb/N233LEkTyjXaIeAQ8Ah4EiyOwccAg6B5YDAxLc/897Df/XRvx2qH4fv+xxBpgp4tJBjQ0bWaBwitbpjpnpMZIt/vGZL39tJkFvEsBVt7iDJXBzE6oIFlYDuSHR7xvy6gqzmP89KhDvPYMwnyWeR6zwyTeQ4lZbAzyfnnYmCxe47iXSnJIO0yO2EvSJuYj+xJUeI3OcOILYIN+uX6TNfasQRoEoDOF3dMHPtz/+37WLNpaeXw/nl+uAQcAg4BFwk2Z0DDgGHwJJEwBx7ZNs9v/7DT2w0M16axUiSGEFgI8dZknBEWQkbKaWliARbhwdL/iiJr5AiWBCsBMNqfzthmUc77Up5lJW2OVtXbGOv56Wq9htm05QJV5DceUNQyCcKcp0nzRUJe52SC7sKJdy1Kfp8Z4vzDbAl12n+AkFtJayI/JK9nG0jabtte22PiqQ+W/YaiE2EoNqLM3Mag9e84R83/4c/fueSPJlcox0CDgGHwHkQcCTZnRYOAYfAkkTAGCOf+vV336OP7r3OJDGqYYAsjWFS6/3LNzeS1DJ5tFFRIo9k28a18nJ3B3JusJFmS4yZYHa6R7Sq6tltLGm0sgotKXJtI7mdpNomt3XYwM1LoStIMhPVDseJ1kA8T5IsOZJtF0t67cvA2YS23Y6ixHaxvhFWn237a6PqNhlRgnL42tIT68TRJsmWlNPLRuSXMWYquPmDP/cO8cof+MySPJlcox0CDgGHgCPJ7hxwCDgElhMCyef+v198+NN/8xvdVFY5itjSrBKEmKnV0dXVhThu2lLSMmIySwQ5Y98LSliT8LTVJxdaW7JA4whwbqtGpLLwCSZLuPna3yKJz+7jWZA9i3Tn652PHD/LLs7VHeeaaEuJW5FposiZ7HTvaEe0OyUlbIFHXc1JMkXP21Fk+0JAshMuaa01vMCH8j2u0JdS5UIlURYGU6qMY+UNT7/uIx+/XPRvnVpO55fri0PAIbCyEXCR5JU9/q73DoEljYB56vM7v/5fP/pQX22mNERpeEkdUhg0qbyyFKCyzuTQIBFDy8y6WoCS7SxJVogtSS6Kgwgi0LSNXWyFPaq017Zz6wTsWYnxhUY2j/qyXITdKNpa6yIibi3uzk+SC2Jv9c+5X3TeoZZmmaoOenb7JNVMkIUkrz3CTkBHEeqVQfS/4fv/x7rv/6V/d6G77PbvEHAIOAQWEgFHkhcSbXcsh4BD4GVFgCruPfnxn/9M/d473tYfj6NsZpGaOkRPFxrkbpGFUJqcGGy0NVXW0oyLaOSFMihkylS4I4GtTSvnO0fkSW75nfN8JaVf1g4+y86st3EnASa629le29b5C/W7iCh7vBNbTISi7KmkV4IOiYpJuIS1JyWX3s6MgvIDGOEhTjJoFWIi7Emv//FferXY/ba7F6rv7jgOAYeAQ2AhEHAkeSFQdsdwCDgELhgC5rGvfMfXf/ejX9wia1LOHUely2Aia8IrVWGSAEL7TJRZVSDI+1fD0wbKUNJayprlvOTIOdrisxLkOJmvsEArEveKUhwXrHvPuGNOu8vlEtROropHcXLqa+7D3E5a7NhN3imqKujn7m7kVkHSCyqxnXEY2UalPWWQJTHH1ikRUmsBbRST5AZ8NEv9qOy87kvbf+qP3+yKiCz8OeCO6BBwCFxYBBxJvrD4ur07BBwCFxgBSuA79of/z+em997x5nVeHVlzDDUTQ5YCJOzYQCTZ40Q0IpLsaFHYmsnE+hsXBUI6KuN1NrszyszR25a7xeKR5EwQSbbWbEXZ6CJqXuiLuQ95Zb92lcHcsSKPKBNnJpJcVBWkTdr2b9YnWRFg2iDLCCsFzwtQC3twzBtMXvPDH/4Ocd27vnmBh9nt3iHgEHAILDgCjiQvOOTugA4Bh8DLjYA5cMfu+//kN7/VNXWsN2icQVimwh8GMUd+PS76QQTSy3K9cV7emQqLFNZpbalCu2Jeu5y1bXHhgFHYu1FBjcVayM0i6yhsQgFglVcOFFqcJbSw0ozc2aNwv8gb3inIIELMNQcLy7csQRiGyLIMaZrC90II5fHv46oHw69915+u+cGP/OhiYeCO6xBwCDgELiQCjiRfSHTdvh0CDoEFQ6D2xT/9oSc+94mPr8qmPT15EmUPoGgrx425Kh5ZnJEgAdAkLSiKjIjCt7gturCNpogrizQ6+mB1v+3lfF7IC9XldqJe2+s5L6/dmVHIVm22IiDhYZP5cj1zXgxFmpTLhJAEJUfIdkIoSK+EZpwg1QKeHyKKMyjlQ6zfeWjbBz/6CrH1GudosVBD7o7jEHAILCgCjiQvKNzuYA4Bh8CFRMDc+Xdv2Xf7P/6WHj2ypxzXoHQE32SQul3DrhVV5UQ9v9UcDrAWXsOtOGxnmWnyxcg4yiryIhxEvjuT5y5k3+bvm2UQ1Bb2ebZa6ZZfcy4Hsdu0PaJtee2OktyG+k/RddoXuYBYeYUlykCiDYxfQkQ99yuIZBnTcYYt23c/tPlt7/ohccXb9y5kn92xHAIOAYfAQiLgSPJCou2O5RBwCFxwBIw5EM584es/sv9bX/wFf3xkQyWaRgUNeCaC1mRhBrYvS4kAIuCENGMMewELoSAoQU2Qy4PHjg6FVlcitUSSo67WXzkTi0uSA51XwiM3aCL95FLBXs82+m2QsCs02eIVi4bh/lLfSFucxCRNEQi9kOkyJeqx7II4t++jAYG6X8E4QmTDm0f2vP7tv9n/mlf9uRDbyXzaLQ4Bh4BDYNki4Ejysh1a1zGHwMpGwEw93F//5h3/9tjeO3968qnHtveIGBU/g0ibUDqBL632IIliBJ5kshxFCaTnQfklNJoRZFBuJb5RlFWZhEmyokjyopNka2VHWmRr4WYJspWY2JLXJU8gbtYRKAVPSDSbTX45qFS6uCphVI/gBSUSWuSSCkAGIYyUaGgg83xMa5X1bt3+4O7XvuXP5BXXf1L0XTW5ss8s13uHgENgpSDgSPJKGWnXT4fACkXAjD3RHR899PYD3/rKe8afeOg11Wy2u6qayGrj6Cv5kBlZnBkIbSCyjAmiVD57AqesYbYRWi5DwlKEjLW7NpJcfLfw4BYV8ejImgmyJcmFzzGReR03UA1DiEwjS1IEQQhPBYhjjWaUoFKqIIoiJtaqEiJWPma1RFzuMbp39f5N17zqX1Zf++pPYfNNjwhBfnlucQg4BBwCKwcBR5JXzli7njoEVjQCVHgEI/vX4vG733Lw8bveOzGy/2Y1M1oK0waXVw4l+SdrGB0zYWYjNOlzlLWlaBb0m9U4c7yWSfLiwUqyCHatYILMqXdM5rmENlJ4eVutRRx5O/tINbU5gApCjiyrMEAiFWYzg7jc3RzavvtbW1/52j/AjTfe5iQVize27sgOAYfA4iOwiLf3xe+8a4FDwCGwMhFgwnz8oUvjx+9+zxPf+sJ7a08f39EbGIi5KYQmRk/gIW5QiWurOeay1bnWl2ttiCJhbrHxs2SdCDJHvIkkc9votxSBtBpjKT0uAhJpCRlWYWQJU/U5+N0h6pCortmy/5Jrb/lEac9Nf48NNx0SVGbPLQ4Bh4BDYIUj4EjyCj8BXPcdAisdAWNGysmXP//D93zps78czIyu6UEdYm4SFQ+QOmNNsi0g0llwo+2WsXj4WRcKJvCFJCQPaytDkWSNqFlDX18f6lGMWqzh96xCI1OYiQ28gaG0e+PGr152/U1/hFddcbsQNzcWry/uyA4Bh4BD4OJDwJHki29MXIscAg6BRUDAjD6y+sxtf/+rB+/+ygfDuTG/zyP5RQzJhTWsvVrbIdn6I5/tmbywje60aiMnDm5jB0km2YXRKbxSiFqaoaFCZOUeTCUSw1u3P7jjTd/7s7jmnV915aQXdtzc0RwCDoGlg4AjyUtnrFxLHQIOgQVAwHzjL9/2+Ff+9581jz+1ulc34JsmJGI+Mska2Fc4FyMsZikRC4WVfXB6IUW62feYWpjxZ2TxNt1oAL0DmBIhJlQlu/o1b/ndwVve8etizZ65BYDTHcIh4BBwCCxZBBxJXrJD5xruEHAIXCgEzGPf2PXwP/zVv4qjj27p92oQZgLwMmTkFawBmaXwpQJJmxdr4RRCQeWnM4S6wWQ5Q5VT9iAj9jpWOsBMAkQDq3FCVLDzje/+2OZ3/Pv/12mOF2vU3HEdAg6BpYTA4t3hlxJKrq0OAYfAikPA7H9o/fQXP/V3B771z7eu7W4gi6eRyhInwZWEgk4zxmSxeDKR5JSKnyBDWc9yAe0U3UyStYxYCqISH+gexv7E0zve9L3/de073/7zQuy2YXG3OAQcAg4Bh8CzIuBIsjtBHAIOAYfAMyBgHv/S4KOf/ON7yycf2RpGk9AqgMmAsixBpym0IpLcViovJJC2vDZJPzQCbXlvLKkwiIAQVPQEMJlELRzAwKvf+vHh9//nH3P644UcIXcsh4BDYKkj4EjyUh9B136HgEPggiKQfusvfvCRv/i9v15tZmEUEDcTlDSVcFZIvWTRSLLttNUkkw8y6aVjkoBQYRCT8eepCVDvXf/07l/8navF6htHLyhQbucOAYeAQ2CZIeBI8jIbUNcdh4BD4OVFwJy8r/LEH/zq3srYgUuNaMLEKcqmC4pIKf0trexi4RdK1suj2DrkqnuR0tDSIMi4PiCasowdb3nnr6l3fvRXF7597ogOAYeAQ2BpI+BI8tIeP9d6h4BDYAEQiP7ho79z+Euf+lmTTSEUAt26mzXJqYoXjSRbC7gU0lChkBApkWQvpdJ6CFMgFSFmKwPRVT/1kSvEpW85uAAwuUM4BBwCDoFlhYAjyctqOF1nHAIOgQuBgHnon9/0wJ/8xm1hdhoVaJTiMkSmob100eQWhU+ytX4jkgxEvo1qh6lAU1ahN13+yM5f+Z9XOy3yhTgr3D4dAg6B5Y6AI8nLfYRd/xwCDoGXjIDZ9+XN3/qj/7R/UE6FYVSDF0kEHtnBxYtGkqlTMldbUAJfJoBEWY1ykCnMej3oueHNf7f+333svS8ZALcDh4BDwCGwAhFwJHkFDrrrskPAIfDCEDDjB3ru/q1/f7Qyfbiv19ShI4PQ96H14jhbcOsNlTKhWzhVE0mhhebkPYose5nCpD+A4be877eG3/nTv/DCeuvWdgg4BBwCDgFCwJFkdx44BBwCDoHnQMA8vbf67d/7mUP9U0dXd+kasiyDUj6EXsRbKMks4DNBlqLBZJmS9UijLIzEhD+IdW//4K8NvuNDLmnPneEOAYeAQ+BFILCId/gX0Vq3iUPAIeAQWAQEzMx9Q3f98s8eXlM72VVKppF4VPTZsA0cRW4XYyFCbEzAJFnIGpUWgdA+QJ/BkuRVb3r/f1nzrp/66cVonzumQ8Ah4BBY6gg4krzUR9C13yHgELjgCJj9n7/+nt//yN1rG2OilNWQBj5ik10EJDkERAIhZ6AMkeSQSTJplCf9fqhr3nDb5R/63bdccIDcARwCDgGHwDJEwJHkZTiorksOAYfAy4uA+cIfffCh//WnHx9OpxGaCLGnEOs8kvzyHur5780oaFDUOIWUM2wHZ0myBy08zPg9mB7aduzG//yHlwmxkfQYbnEIOAQcAg6BF4CAI8kvACy3qkPAIbAyERj97x/+1OQDX3lXNZ2ErzRShEiZJNO/RVqMtPIKkcKoek6SSW5hSXLNq2Dc79U3//RHrhfb3/LAIrXSHdYh4BBwCCxZBBxJXrJD5xruEHAILAQCZuSxgX3/7eefqJ7Zv8pkk1CKfInLEFpCgCQXi+NwQcl5QisuTW2UTdwTRsDAQyY8NFWIORli4+u/7zeGvv8jv7QQWLljOAQcAg6B5YSAI8nLaTRdXxwCDoGXHYHaXf/8g0/82W//9Rp9Gkk2DekJQFch4AEmXUSSTMX1KI6tYWTKPylhj6zhiCgnUiEJQtSGLzl0zUc/fpUQ6+ovOzhuhw4Bh4BDYBkj4EjyMh5c1zWHgEPgpSFgjPHu+c2fuKP61N03DCSjUGKOXInR0CV4fgVGJ4tGki0ptlFsqYksS07Yo4WS+Oib2PNxUnXhuh/5+feGN7zv714aGm5rh4BDwCGwshBwJHlljbfrrUPAIfACEEi//vfveOjTf/cvPVNHRLeehkLEW8cigIZcRIJMrdBcQIRJMUk/jAcDBSpXrZBwJcBYAVNhL9KN1z1yzS987EYXTX4Bg+9WdQg4BFY8Ao4kr/hTwAHgEHAInA8BM3Jn+cm/+sNvJ089sqeCOgKTAFpACMGSizSNIQRpghdvKUgy+2xoCY/aZwwT5EylyJRATZQxoYbwiu/5wE+W3vyhP1y81rojOwQcAg6BpYWAI8lLa7xcax0CDoEFQqD2L7/z8we+8Le/2ZtMwzeUFGeQpZJJsh/g4iDJLLEg7q6hNBBkFFEGMqmh6Z8AYkrkqwxhIhwYv/Hnfn23WH3j6AJB6A7jEHAIOASWNAKOJC/p4XONdwg4BC4EAubzf/i+fV/45MdN7Wip19cQzQzS+NBcCtpAeBKGi4ks3kJyDwPBRJh/I5kFCabzhaLJJtPwSmXUM41JVLD1lu/8i4EP/PYHhch1GovXfHdkh4BDwCFw0SPgSPJFP0SugQ4Bh8BCImAe/Kfv2vs/fvdT1frTgZR1+J6AaWQIJBXu8Dhym2YZoNhLYtEWS5IVk2RlSJts2DOZFiqVTRFl+qeRAVKg6ZVQC4bMnre99yfFW3/yjxat4e7ADgGHgENgiSDgSPISGSjXTIeAQ+DCI2Ae/ux193/8Y18cjM8M+PEUUhgYKWDSDCXPh8oyKOVjLs4gfQ/CZBe+Uc90BIpqC8GWb9ar2SAjKziWXhBJllDwEcV1lCs+ojRDzZQQDWxu7Pm3H3qPuPFdn168xrsjOwQcAg6Bix8BR5Iv/jFyLXQIOAQWAAHz2Fd27//E739enjm8UTUnUPYM19PLjEAqDHwpIOIYJT/AXJRChSVA28jtYi1EhElyQYsWlLDXJslUeU8ID54UqM9OoLe3G3OZwBkTIF2/e/oV3/3+d4tXfM8XF6vt7rgOAYeAQ+BiR8CR5It9hFz7HAIOgQuOgDlxz8Z7f+8X7xhsjm/KZk8jDCkzL4GXE1BKhCsKUJOEodD+kvRisRZqh6c1MiG5cEgmDTwqbsLSC5JZeMgQQhkJP4u48EnqGUR+iDm/B1PB0NStH/jwe8U13/25xeqDO65DwCHgELiYEVjEW/zFDItrm0PAIbBSEDAjI+WDf/OLn05GHn1jNa0BSQPwfOg0RZgnwrGlmpBIpdX6BlrzTyLJi0WUpdbwjWa/5rpHWmmBQGcQLBIBl6YmkiyMgp+m9nOZIPMMtCqh5vVizB+au/Xd/9eHvVf9wF+slPF2/XQIOAQcAs8XAUeSny9Sbj2HgENgWSFgjJF4/LbVR774v/587sl9bykls6jVTmN4oA+N2Ro8qShwkZHLAAAgAElEQVRNj10jKEGPSHLTs6l6YUrJcfoiIMlUWU8iUgEyIaDYcUOT5wWyPJJMyX0U+RbIIEUEwaZwQCRD1IJBjJlqevnr/s3HVr37B35NiK3NZTXIrjMOAYeAQ+AlIOBI8ksAz23qEHAILBwCTGqxz8Opfg9dsxXUTTcmR7tg4iqStIpmsztpNLujpNGVNBvdWpvu+txMl07iniSKe5KkUU2jOEySpJwlacVLG16Xrg3XR0dWVbSBTBtQgUQS1zhBrxKE0GnGEWPJ3sPgCnYUpfW05M8oSW6xFmv5Zo/PUeO8JDUJLeznEplQTJapXDWt75sEnmnCMwmv3/C6kHUN4Ok4wMCOPbdf9r3v+zFsGjgO7EqdTdxijaw7rkPAIXCxIOBI8sUyEq4dDoEVgoAxLFCQGNtXhk4rEDNdmIn7UJ/pR22mP5qdWx3NzqxJmo2BtDbbn0WNgazR6MqiRo+Ooq44anYlzShM0maoPAQGGd/HhCbWqmGo8AdFU4ncSrJBM/YzY6AEVcwztmqe0ahPjGHVqkGcmW6g0l2Bp1Ok0RyCEDBJCl/73FR2keAUudQW7+AiHpZ4LqYNHB2fFnKz0KRNzgsAklaZ+k8LfR4pC3lIvsmaPJ+b0DJFI0tgwgoSUUasKhClgRkZdI+F1e7pak/vpPT8aT+UU2GpMhH29E3I7t5xdPWOo9w3hZJ/BtW+cZjuOtJKHVu2xI5Yr5CL2HXTIbBCEHAkeYUMtOumQ+DlRsAY42FsXwk6rEBPDWCmPhjNNfqjZq0/qs/0qSzuq9dmutGY602bjb6kMdfXrM8NxPV6XxQ3qiaJykmzXpIwgTBaULyT5A0kBZCkrdUJPLJc0yn/rWDgCwNPSEhycjAZmlnCZsXsCcwE2P4rFsXrGegO0kjfWdKsUfUCzMYxslLFJsDVZzDQ14V6YwYSAp4htqxslFZoBFnG1e3SPKJM7hKLSZJtvBjwcie6WBFKgEcvBMbqkOkVIlIWWaUVJ/tJE0MggVdWiClBUZWRZgpz9RRBWIVfCjE9O4OwWuEIeioEEqHQ5K18ZPBpNIxSfiaVHykviFQQ1L0wnFNhOCuDYFb55elKb++U54UTXrlrMqyUpoNK91SpUp5CqTQF5U2jd3AG1dIsar0NrF3bdCT75b5K3f4cAg6Bl4KAI8kvBT23rUNgmSJgzFc9TGyoYOrkasxObcDUxAY9NbZxbnJ809z0xPr6zPTqtDm3KpqZ7hNZ1qV16jHxJJIKDa1TjuzS7xSBJSJHEVwinrwIG+lU+d9F1NOQbjaPBNP+PI6A2rIZRIpB0WKqJGdsmJQI89mL/bv4nrfM151PotmhIsrYyWJO1xGlEardFcTNCGkco1rpRpxSYp5kckkLJcsZmcHIyB7W2EjzYiyMbN5/ioATYSdCT59RoiGTYDQYv0wESIWPFGVub0AvHiaDEBn3VQoPisPnAoaIthBo6AgJRappt5SwyNF3CaEl0W0aUH5J0ZLGSLQSGI1QENIDlITWNv7OUJH8g8YxbzPtz2T0p0y8oDQblKtnyn0DJ7oGhk91DQ6d8Lt6j8v+VSdQ6j2F/t4xdHeNo3d8VojXLa7v3mIMtjumQ8AhsCgIOJK8KLC7gzoEFhcB1vdOHOzC9NRaNCbWz41Pb5qdOr11bmpyS33i9KZocmp1Wp9ahajRq9K67yUJfBOzmwJ5JnBkV6cIRAaRpTYySxHcPJJLVeAoeitJ75CTVpIpFFHegrha5YWtEEcR2mIhQk1LqhPeBxX0oM+K7Yr1SBfMeyCCyKSxIMg5cZXeWdvQ8bmstBFM4hWRyiwGvBTlaoiJ2Wl4ykfZLyHNDCgWSyxRaWFJKJF+kQEiysl6eFGQZI4aM4ElMi+hpSXJJKuwbhekWfYRiTIgfPiaxtHAZCmkIvJrcaOtUpMy8fUCH4mx8hJ+USH5Cmm3MwOPYBACqdK8bntcRQtvHkGumU3YFS4g7RcKemGi88i2l/TT5EmtEEnJhD5RISjNMJUhtB8kIuyqh9XuU9WBgeMDA4PHva7+oz1Dm4+KStfxsKvrBHqq4xguTQGXkuyjo0D34l5r7ugOAYfA0kXAkeSlO3au5Q6BZ0XAmPt8nEIv6uNrMDm2EeNjl8ydOX1pbeL0JbMTExuac9ObotmZfmVsmNTqePNix0w+iXiRJzBFd/PvmSwRlSJiW0SKn99APJtVGhfFeM4kuGdLknv+0VyWKOSkOi/DYbXM59wNbR27gsS3GTx9WvwjccjiLa325U2wRN4mF3K0Hu2gK0VyLTUmFwzLIdv9b712tMah2HeBC2u8W8exv5w7Zu1xKKQgnT87kTprxPglyUad7U+r+SbiTL3g6Dhrw4t5CRoB+zkoOVFIY6RX86rVqWr/0Mm+VWsPlXoHH+9av+kpVAdG0LvqOHqGJtB/yayTdCze+eqO7BBYagg4krzURsy11yHQgQAnwY2OVoDRYcxMbWyOnd42cXLk6omTR6+sT45uiKfOrPbSqCvImtLXMQKk8IleUPQ0S63+t0UFHbQOgaWFAEfCabaCiqmQplxT5NlD6oXQKsRsYpCpEDooJ6LcPR129Y12DQ4d7+1f9VS5q+/gwNZtj6F34BBK1VEM7awL0p+4xSHgEHAIFAEBh4RDwCFw8SNgyfDDFcyObcaZ01fUnj5xeWN87LLZE0cuSeu1TbXaTH/crIfk4EBWvkpaGzApcjswkkcYG0tkRwSK2lIxCpoNv/i771roEDgvAjo1TJKt1Mfqz1MqsGIEk2Y/KCEVsKXFDcl3yC5PQJJmWigrEwqC2A8r02Gl51Spr/9oz9r1B7pXb9qPgeFDWLX6KFRwUqx7Rd0NgUPAIbDyEHCR5JU35q7HFzECTIYnDnZj/Mx6NGYuHRs5tKsxcXr39JmRHfXx0c16dmaVSBqKyg8HaYyqbsLXdkpdKcX/mChkGbIsa2mCC81occHbJDaqVEz62sXz+r2Ih8I1bSkgwJpzq6cm+Q8t5Hxiz3fN10BrYe20st+RvAcZ+2DzNaN8pMJDZICm8ZDIEIkKEKtS6vcMjHatWnugZ3DtwZ7h4cf7htc8iaHhp9ATnkTf1TNOvrEUThTXRofAi0PAkeQXh5vbyiHwkhFgC7XROwcwfmILRk5cf/rY4Ztmxp6+LJ6a3JQ2ZgcQN1VAUogshjBEhDWEtJEzMgCmSLGXRpz8RNy6ndRGtmSWEEiRG+fmLg8mI2cIuy77BXvkNuBI8kseTLeDBUeAzlqKFrc001REhVTWJuOkUZIThUHAv1vLv7ZNIDWW3Tbyst6F40ahcTbKYwlHQtcKF2WRSLVNbCQqLqWXaRVOV1atP1EdWHVoeO3Gx4P1G+/F6uFH0b3+FFbtIumGu7AW/KxwB3QIvLwIOJL88uLp9uYQOAcBjg6P7atirrEhmxi7fOz48auePnXi6vjMyA6MH9wYJtPdIkmY7AY6g2+scwRVfSOfX5ZHSJvQRM4MNJVMv3PUjCQVUna4SNBK/Bjn79NUc+RMkWUX27BZJwL620iamib3Avcsd6ft0kOAztqUHE/yBEQ6r73CYZCvDSCh64pcNPJrhN1NWGmkmSBLz+MC3nS98EsjRZiN4Qh04c5i7QvbHtzFrAw5d8cmREwaaEikymfts9/dP+kPrj7idw/sX7t916Olnv7HVP+aA+jpPYWhnTXnvLH0zjXX4pWLgCPJK3fsXc9fRgRaMonm6FqMTW5OTp+4JJ6Z2Hz68KHLk7npndHs5JqkXutB2pBKaPhksUX2aUncKi3cehDn08c0j2xLQ7ALbe47nJNjzuwnypx7z+ZV5ayncAcZVnkkmaPN1kKN/xExIMswipi5xSGwRBFQys6KEKG1EePcUlB49mVQeaxHLr7jiLK030kFJIakxuTpTZpmMnXO/aALUsxvpvk1yBKO3Hebo8qGPaWt7aFivTPpnolya+lDKw+NTEMTEQ8Crcrl2VJP9/HeoVUHewb6j5a7ho6HvZuOonvwGIaGTkBsGBfr1jnt8xI9F12zlycCjiQvz3F1vbrACJiRkTKykcum9t93y8zpk68cOzFyxfSZM1vRrPf4OkFoNPwsQkVJqLSRk+EUPsklKIFeZxzJMiqwdlf0IM89eanpXHaDHr40RUxFH8iKLbd+5QlfnfFDWiqqftZ+iBfrZKS3pCpzVLCBtZo2WpzbFvPvVsdp/S3c4hBYiggYihR3Ronp5ZHPd9IcW3JMSXpU4KQ452kmhtchUiwSjiCrPOmveImkfXIJ89xtuSVlIr/svKIjbWej0G3/74JE29LlgPSogIvhiDf9pGuWi6izvV2ALK0gU1XygdYi7B73+4cP92/c+uiqrTvuqK5ddy/6h49h4FKyrXO+z0vxBHVtXvIIOJK85IfQdeBCI8B+w0ezDTh95Ir46P5Xnjl24PrZ0eO74rmpdSJtKtIGtwQLVFUuf5wR7VWafIbz6nKGnCbyqDDxXAHEClz2V9LDl5LvtOQHM0eDmSAXvaNKb1Y/bItu2CPy/lqFGtpIFJsVsgwmCOe52rmscu6te6FxdPt3CLzcCMhnUQp1nu+dFLP9OZUStNHhs5d5O803LmQddt1iHfuTtMy2AqK9rm2NyXa1wVbCLF3bfHEWns9U5KV9YbIvNBNoRTKOzKt2j5cH1x4a3HjJwwMbt9yPdesfRtfqQ1h73YTTPL/cZ5Pbn0PgXAQcSXZnhUNgHgJm4lAvTh2+auLE8VeOHnj85mjy1JXx2IlNqE2GVUSoIIWnIyCN4XFJ3rzSG0eP2pXfuNhYi+Tm5LeoEMdJR0Ci8qJkXM3Mkl6ubNZ6mOaPZHrwkpUVSSzyBzHpkS3ptrKLPHbV+tlJkO0D+9xFOYLszv8ljMAzx1c7iG5eAr1FbFvhYQWpAy7lzbQ3ryxYwMH8Odc8d0LUvq5yK0W+uNoJhK3vO64te10XM0PtvWlp+KWXX6Tzqob2W5ssaLwADeGhbjzUZYC4VIXXPTBd6V912OsaeHTrlTd9pbpq7V3o2XpMrFkzt4SH0jXdIXBRIuBI8kU5LK5RC4UAl2d++puDGJvaFR976saTT+27eXLk0A3Z7MTqIG2iKg1EEkFTEh0EfBXw9C3LFDlCnNjEujzyS5O8/HtHpMmSWktuWfjAhDevQ8YPUkotsmV/bR0x+7N4WFqCSwlG9OC02fZF9MtWVCtiXPYntyEPl3Ve4G3C3qIBzv5toU40d5wLgkDxUtomtp1R4Pz3TpLMBNleazxzk6m83Hh7poVJbov0dpDfnLwWkWjeez6rU+yPf+b/zp2hyaPH+UVJL8lZHgovtqNt+Ov8IFxpUJDnMxWDN4hYBy3A7hsqRJwFVDQl88vV0Z6h4f2D6zfd373lknuwYcsjCLuPOX/nC3LauZ2uIAQcSV5Bg+26Sjrc+3ycNhvjwwevnR45csvk4YM3NM+cumxu6kyvlzbQ7RmUZAw/iSCzJkScIPB9SE4AUogyIGF+G8BTPqATdpjg2E8e1eXfLR3mfwVBJlkFkWN6OGqWZQgrr2gNzNnTvK1pYS7ZSxtbckxay4Ikz48WF0TbEvWcZrfkH+fGkp2zhbsqljwCecS2iATb66aYWel44Wy5uFj5E19JHTM79mX0rCsn/9vODhXkuXh5LV5+6W+SVXVKpArS3N5n8XJsy69z8feWdKqjTDrLnyjinB+TfZytOwfdAkgDnZEjDVs4UrKggJABk+YmBBJ4SPwSdKk7TUtdTw9vvXRf39qtX+6/ZPvXsH7dAfReOeX0zUv+jHcdWEAEHEleQLDdoRYeAY4Uj907jJGDV59+4pHvHD2074210RNbvKQRVCn7vWndJXzPg5QCJkuQpjGUBHzfBzLrClEkwRUOFFZKIaAy+6Dlh2GerMO/M1u10eMiKlwQWl6do1s0zWopr32Y5tnzLY1koZW0D3UbbaYpXmsLR94XGqV8urjQRuYhbftYz/fcjqjNH4HOqPTCj447okPgxSPAyax0OXRIiehl0s7Y5PMxz/KEMyKDFulZsymtfIKO98kiInzOrpjIemeJ/VtR5tbKlEdg+8jv1mzfmM/8CKqCSeZx1lWjIN+WINu/PWmLAxWWdEyOVbtwEBVDIZsO6m9ClneZQUKzTX4A44WYI3cNVULmB1Dl6kRX/+D+NRu33Dd4ySXfxvqte7Fp52EhNjZe/Ci4LR0CyxsBR5KX9/iuuN4ZYxQmHl2HgwevO3X4kdecOPjEq/XcxGWmNtEloxoqOkFJaAQZJdWl8IsiG2SLlj9s2IuY9YjW2knnFe1IfszuEBQNjhNkSYrQL52V+FNIKvih+Fz+w0LDy/dtSTbFtuiR2X5g0ue2lDSRgZRJshVc5NEoE3IJhY4Mv7PIsdVVnj0FTZ9xsl9LtuHcLVbchbIMOswkOU+Kbc3dULg1f+EsCoR0vi7a6yknrXQdy4wjup3a5s7EW16/NRPTBo3X7yDJBREu8gVsG9ovrOfLL6RruNAi2/U7r8PC5zzlKLIn/ZarBq/LVo5sNscEmv72vABe4HMjoyRDnKTwy5RBQRHm3JpOUGVB67U+J8JMrdtxsmtowyMbtm67a2DDli9heN3DYs0ep21eBteH68LLg4AjyS8Pjm4vi4iAOf1YF44fvnH88b3fferJx17VHD++04/r5ZKIIJMIiizUiGiSN6qwlmfWAYoeXU22gCqWYpKWo8cmhZI+k0y2gOJqdVTxDvA8D8JTiFN6/NgH5jnyhrOS4oqH99lAdV6ALH1gaUVHVDh/cPL0cOfDOme6nVO2L2QInKPFC0HLrXuxIsD5APl105JZtOQX7aurrcdvz9wUZPqZ+3a2PGl+Yl/ndp30trid2J+d13J+q2jNLpGEypJaXrN1H2rPQFHJbGvhTLZ11rqOumwt7OjFnkrPUzxbWLKc0r0OCFTIM2FxnCIjJx16KZYCyivBKMkkOaXZKGO4qiCV5EbYpcO+Vad61m99ZGjDpXd6q9bdiW2XPYrhK8ack8bFegW4dl1oBBxJvtAIu/2/7AiYkycrydTRyyaOH7xl+skH3jBz/NB19YmxNV0iE90ihYrn4CV1lKmyrM6jLVxe1kMqSaJAiXdERkm2EMHzrfcpRYaZGCuVV7DTMGlevpl9Vm2ynY3gWDLLnqf5YjWJpCm0H9hnnn18ciWvjnUL7WOnVINiSZ2Z821tZbE/mke2+yOSqyVVy8sAmjLOPy+mnls/8+Oe6wKQ76dtXveyj5PboUPgwiNgSei5jhJnz47Mjw7bdklLPoV1njnr+jxr9oWuy7aoozUTU0Sg83U7r/viesuVxXZ2qCDzhW8dXZsgkmzt4+yMT2eZeFIgF0Td7okrZ5JmmSQVxLGR2JmuDCwR84SEpKqCKRFmA1/Zwimk0WBCTEVQiF8rCU8YdumhrzPhowmFplaIKCHQ70ISVBD51dnK0Non12y+9O7Vl176zWD9xvuxoXFYiNdRxrBbHALLHgFHkpf9EC/tDpqpb/bj5MSV0Ykje6ZPHLtiZvTklTNnTm9P5moDMollWaTwiNiSvlfThKWVJFitr9X90lIQzmJK0z70+Jt2oY1zoModKHJyPN9izSblnb3RM0Voz+dl3NYh5vuYJ8+YP0V7vn1z1Dl/+NrH/vla6cqFLO2rwLX+QiHAL695kuv5LBL5uMX1lV+f8+8K52vb2S+lZ2/RTpYtknE79sBJfc+1tHMVOtuXU237UccL+vy9tWQdeV5EOxJvpV7koKPJTUMotqHTwkciJBKaLfPCtLuv//iqNWv3VoeGHw/WbtiPdev2Yd3mw+i6ZtxFnJ9r7Nz3Sw0BR5KX2ogt8/Ya81iAkfqO2v4HXjt2+Mk3nzjw6KtVY7qPIsMlEyNEBl+nFE9BICn6m8sdljkurnsOAYeAQ+DlRqCQdp0vYZGORVINmlmjioUUgY65HLdgGVoWBJiTAWpGIfPLzeqqtQdXbb382xu27/qa2rbj6xjcc9I5abzcI+b2t9AIOJK80Ii7452FgCGh3dFvrsGpkZvG9j/+1hMHDtzaGDu11Y/rHnkUV5WGSCNITY4TVHUuQ5bRFKONtyiyYXOLQ8Ah4BBwCLxgBNpu7G2v986dpDQ7R6Jn6dlS2jQ/R/kalD6sKfJMn5Okw1YOjbIMWgUI+wdnK4PD927YtecOb932r2HNhoex/pVUJfAZA/YvuPFuA4fAAiDgSPICgOwOcTYCbMv25Ld3TB978vtO3PelNyfjx6+pT091+Vqjx1MIST0cR0ASgSz0oTOWTUhPsPAupQlSaXV5dBN3i0PAIeAQcAi8cASeiyRLz+eABKV2sD6aHHikgpASEj5MTKpqCakMpCCrughJltpqgUEJTemhrqpIqv2TXasv2btm+9VfGdp5xdexbsMjom/z5AtvsdvCIbCwCDiSvLB4r9ijmQMHQqQjV+hDD7358CMPvGXm1LHrvaRWCpI5+CbhGyxFLHSaIqHIsdFcxINcJMhVgub62COUNITkMEE/ydc4r2S3YoF1HXcIOAQcAi8SgbPres5zkmQXTLrHWvcerhTKrj+5uwY8KFkC5THrtAlhDMJAwvetJSU5/9TjGCIow4QlpCJAQxukKkS5p+dMuW/dg5dc+5p/xIadX8DlN484PfOLHES32QVFwJHkCwrvyt65Obl/CKcO3TS6/4G3H3vswdcn46NbK9mcLOkIQRrDNzE8cmfQKUcppKfYKD/VuQWSksjSPM2EXCMot5tSuvkunZ+6nOz93KkuK3skXO8dAg4Bh8C5CDwXSSZbOQpeSOlx9JhJcsEahEQUZSgFZa4KmCUR0jjiyoBc7MgYVKtVREnTzvjR9oIqlpIjj4AJe1BLupCF/Y3y6rVPrNl++TcGdu76EjZsvRfDV5x20gx3xl4MCDiSfDGMwjJqgxl7ohtP3vfm4w/e+cOnntx7o6hPDpSlQUhRYCqxCgGf9G2UAJJSyWeKTFgbIyriQdFhWjpFFFTQgz2OOV3PVq0iKTNXtCt8UpcRhq4rDgGHgENgIRAoChfNt8hreT2T0wXdl1mHnM/mcZEl+hxQHlUjpTLZ1sOZyDQl+gnklnN5YjWT7LzmUaoT3l6oEJBdqDUS6wUd+ogMkHqlmcEtlz68bsfuL5d2XPklrBl+WAzeOLMQeLhjOATmI+BIsjsnXhICnHh3+tHhxlMHX3Ny3/3fPXHo0ddg6tS6UjKLkp5DWWjILGZSLNgT1EOmbVEP8uqMsgakR1Hi3DmYTPLzaT76WZSDpt8z/i4vypFXjVMuD+QljZ/b2CHgEFi5CDwfklwQZL4vK2klGHwvTmGUBpFekmMo9mRWPPtHEgxajxKreXuaHcwLMUll7+tpoiGlz04ZpGluBUqUh1j6aCBEQ1WMP7RpdGjr7tvWX3btJ9Xmnfdi7Q6ymnPJKCv3tF3QnjuSvKBwL4+DceLdgS9vwZFDbzz2wDe+pz4+euPczGQvlVguwUDoJlSWwlOkIaY8aOs7P7/IBgWD43wKzpaYtWVmyWu/KMVM25BNUVHulSIOlEXNzqPk28kyDLc4BBwCDgGHwEtFYD71PLvYEYctWodg6QRZPbPfclHkKC+oRGt1VCHtbFchjyOCzm72lOSXe9m3LOnyoAlZ0BlVQmICNEUJqPZNDq3fdv/my66+DVu3fRm7Ln1ciK3Nl9pvt71D4JkQcCTZnRvPiYAxRuHU/euzo0ded2b/o284fWj/9dHEya1BczpYFWro+jRSklIoBU8qZEUBD0lTcnRTze2FyKqeSTPdVK2sOJYeqZFzsktFQKhKXpsk28ZZkkzkmG6m9LNYhPYcSX7OEXQrOAQcAg6B50bghZJkTubLi7Hw3rniKNce5T/P2l/+B4eA86IpRfCjVeAkbyIXhyJdc5rAo5LZMkAqFGJBUeYAmSyh4ZV03NU3Vh5a9/jQ5m0Prt66845gzc67sHHnqBCU7OIWh8BLR8CR5JeO4bLcgzH3+dg3ecXME/d8z5mDj3/X2JHHd4nGrFfyFIjW0rRaKA1UcxZ+Ru4UVovGUQFjyLjNZkPzjdGSYjJvI4LM1fCYSFN1J8Ukmcs9FxWt8mzqdplYItb5kkcsij9dFHlZnn6uUw4Bh8CCIDA/dc8e9JnFDO1Isr2XZzxDSBVM6T5OvskGtlKfvacXnbDBEaLUtjIgVQolqzhm1nx/p1wTDpAYz0ahjYLnBWxuRMl+7GakMn6maB0j0hKJ1w2/1M3WoI04QUMj6Vm94YmtV73yS+Wdez6HjbvvE/1bpxYESneQZYmAI8nLclhfXKe42t3+yauOP3DX940++dA79PiJnWpuVFXRREmm7FlMEmR2ZCN3TAn4hpLxyGJe5bqzPPGOypkaSsRrS8e46CnJKchuk26SedTBkmnap72pctSYtu/oRkGGBd1IW7vMf3HuFi9uwN1WDgGHwApH4KWRZPK2t7OCRUlruodT0RGq0tcJLZHiPGCSPwe4HHYrF4W+pnu7nVUEEWUS6lFBVZqRZBadQcgUkgpMSQq4+Mi0jzQxMOSlrwDl+0hVgBo8zJgy1MDG012bdty5ZufVnx3YfuVXsenKI85qboWf8i+w+44kv0DAluPq5sADq/Dkve958v5v/+jM8ScuC7OarNLNKGtCSG0zmSnxQgsoIeBTgkamkaQpjEd+xaRDphtVCqXBkgueTqOqeHTnYr0Z3fjoBliccvS7hs8JIGdb2lvCnPtz5lq1ImHP7iMfBdYqU4aIs4Bbjuel65NDwCFwYRHgGT26j7ZEa/Pm5oqZu9Y99uzQRaFFbrcyt+8s7uod92aeKaT95RpmCnZ4zJOtBzPNQlJE2i7khQ9Q/SiPm6TZJjQzKcv5KIhCzwFf+7mXs0RGyYDUHynYX18ohURbSV8kQ6TV/mZ59dZH1lx+1d/07bnqn7Dh9a5s9oU9vZbF3h1JXhbD+MI7YUYeG8CJQ687eOc33tM4efB1ze24S1IAACAASURBVDMnBypooFdF8LI6pInZ+zLSGhndxCgDmfTDRGoTO8VGmc4Z+WOyG5thDRm5TSgmxFmLJFtebCMNNKXGhJeTOux0XRFVtmSa/m8n5tp/F7/bGyOtY3/mkQhHkl/4CeC2cAg4BFY4AoUEwoog7PL8SbJNvKMgiL2X26gwfVrcvc8NXhARtjd2aRO1tb2nZ1Q9VdHP4hnAKX0IyBkjS2AyspkzEMqDoX+cx2KTvenooM8K+9Asgc6oYmuCsu8zAU+ERB0+Gl4X0kovTNdgLav2P7Dz5td/pnfjzi9g281PCCFshrlbHAIdCDiSvIJOBzN2Rzf2Hbjl9OMP/sDUsafelEydWeVlc/BkBpll0HEEqTMoehOHteQplQPEccyEV3mBrYpHAQFtvTILc3kmzeR9Sal6VMY0jxhTlLlz2s1qk4vF6pLt/zuWTt1xBwEu1mtvdZ6b+goaT9dVh4BDwCHw4hEoSHL7DjyfLBcWcZ2uFny8PCrMM4Rn3c87QxznOhq1Is/FQyGXYOjcsYiTs4uIM5NpG1GmwItHRU2EDdRQkZNEJ5wHQ5FlQ55zRKLJT19K+BTUIblGTDONEpCKnzMk0jCKnlISqfJQSxRMuTvtWrXmidXbdn2h/6rr/jdWb31ArNkz9+JxdVsuJwQcSV5Oo3mevlACXvrI6E3HHr7zPeP7H/1OTJzcUI3mUE4jeDoGvJRvOERTPT9kPRj9TTcimubKsgSesjceJr90L6KprrywhyASnJEkQ/E6tF2aV2kSXtvp4myHC2qojTJY+5/2jfachJGzosSdNNl21mZSu/S9ZX4aX7DuFSRAmZQjU5rOc57xyIlAfmRJT3Ge6aDp5I4ImfE46ch+dj7ZTxFXa1tk2elmew20LbbotTRf+Hu7r0KmZKucFa2123VeK4WWv3Ab4Phaxwvp/Ouq3Qd37Vywk+ui33E7kmxPts5EO3tePBdJLs5RrrBHM3zzroG27Wchk2MWzHdsq7SgIIq9dopzt8hR4ZwVDrwoLnlNzxmQJxwMfM+DVArNLOIIcuGa1HoW0HNKk+wi5J+8kGc/XWUm5dAM+e4Lr4RGBsRegCSooCZCI/pWHb/k2pv+YfjqG/8a217rIswX/Xl8YRvoSPKFxXfR9m5G7hzAsYNv2vuVf/1wOjl6k6lNiDIylJBBJg1IrRF4RHyLGabzRHRbrT9fCt3z69p82nB2FJlp7nkT9M6/93NJsiPIz28c3FrnIkCPzEgDoZIomyZMmqEpfRjpM/HVOuNrhJ7efmKLKGQyQ6ZiJKApXYMAXfxiaWTC2fqskW8tAtoEeVJTnpTESUsUHeNYFjxDSkuBBGUYeDZCJzIoE1uSIn3wI50e6BQQExnP8kgiCyn9bolNJDOkEvyPomZFUizlCFApdybMuec4WypK0qHa689dQyv56njx9/YCtbNn+J4Zy/aLWvspcNYL5zO8ZhZ75K1yTXPnsdvfnzMnadeftxREnoPZhpw4rBMTBWxI65xKhUgGpGNOK6s37du065p/7d3zyk9j+469zpN55V0r55BkrqB2Zn8XEr8fcb0KxIDxDbqCGWBwFkNDdedBeHGeKMaMlPHg3leNPHTXD44d2Ptv0smnV/VQFnBzGiqNEVJEmJ6facY3BZqqYq82tzgEViACHCXzq9BxA2E8zddG6nchEYq1jpRDlKQNTg4q6ZCfpLGKEHsJ2bpY28PIy0kyWVPFTHDzUjdWW08kmZxf8mlpLpZDhBep1fDTNDEEYtEmyYK8AUzM12jK+QAKfkjHTxHNzXB0LfQD6EQjELRvIFWUzNTWdNJtnEiJZ/K+dNQns1FnG7mzMzFucQisQAQ4YbCgQJktYMXFt627Uip8ZGEV06mPuqrq0vDmp9Zdds0XNlx+zT9hzRX3iDVrnCRjiZ02XPPhzP4KgG7Es91IOKwA+F01BGumMDRUm1/NsW0/S764Dx58w5G7vvnjE4cP3hDGcW80N6ukSkH/CRmkXtgzW+1ee7p/eMPhwU2b78TaDV/H9j370Ldl2pWJXJyzhQf98Jd3zz3wwHv2P3z/O+unj2+riFhUTAIRz8DLYngUfZJUAjSXQ5BThbD6LnpSusfk4oydO+riIkAkOct8js6WZB1U6TY2IVKeniV9I0VvDRPNSlolySMaKkVDpkjI/UUIlNKimA1pH2lWxroFWBsra4dls/fbWfvt5Cbr/01yo4T8FPNkJmuRaIlsJihjP2WCHCoPvgqQJBTHFgjKFcSRfculBCgu4ZDLOLiIj0i5D1TFzE5vF9Za5E1OFlt0nGTeXM7ijok7ukNgoRAoEg85YER+z3SFsCNTIZ2SgAqQSo+Ll0TwUE8kjFcyA8PrRro2bL596PXf8XFsn7tPiHe7cNNCDdzzPA4HfI881IvJw5enxw7deub4kVfNnj61NanNrs6iqBs68UiuQ/dRnQZZqsKZVdt33Lvl5lv+BNdefpsQu3k6j+/c6UO3fef9t3/yN6YO7b1yrUhFV9yEqtfQHSoIRRENjVR4SFBCMykhzgJAlZDSW5Yq18LhVUeH12/eO7R+w8PVNesfR9/QfpTWj4h16+rPsz9utReAgHl6bxUHDr9+7NDD7zj5+H23JrOj20yzriq+REkZqKQJkTbZw5giVp60SXZkj5NStjDdDihsBsmWbY4kvwDw3arLBwEjkaYGpdCDLxtI0xSZLkEqkkgYRGkE42mIVKIcBay7T0KBxCfnFuveEkBxZLitGbbT10WCUvGzyFOyEdxc18zk2ZbkLWwMlabIdHFrNlBeBm0Snv1RQsFTFfYpb5J7DK9mE5TISosi01aHTMeg77O2x2xOxq2zDCUxEakmkm7JgVscAisNgaIsdnG1kbtzQZKtltpeFzFdcIJmc0owVPEvyZBqIApCjHvVzF+94fDw5h13DW3deXfP1t13YvPmJ4Rw3Gchzydz8mQF2eh6jJ/eOXn86O7xE0euaIw/vac5fnKLH9e7vaQOP4kQ6JglbiKLoU2GoOSj3kwg/SpUpRtnmk3Mag/rtl+9b9ONr/uV8PU/9I/C3POJW7/5iT+/3cyeCjb2hEjGz6BbKHR5Aeo0teenSGXK9iypDGBMGTD0aAghlY+6SWGkREo2LpqyRxVUqQt+d98Z0d33yParrv+Mv233F7Fr6yGn53nxp40xxsejX7x+9J4vf+Dkvge+C9MTq7t4yjdBFs+BMupCpSDTFDppIBAC5VKIuNHkCDLbuNEjkR7KirSPNqpc1El68S1zWzoEli4CngoA3QSyGkxKwogqBwASYdA0EWS3DyQGpYbV9aY+zchoUBEFun6SVnUxi0EhX6DoQ6EDLtCx5JjKqtsIsdVAWh2yn9kiO6AIL0slJBfpkXENnqegwjLqscFcJFCqdKEcKNRnZ6CUb2PE7BduX4ptQ0hT4UHzdU9R4yLxMM0lIfTTRryd5GLpnr+u5S8NgWfzeS6SCWk2hiVKJsuT3MHXpPDLaIgqMlXi/IS5JEHTKJSG1j694fLrbl+7/dpPYeeV3xCD22deWivd1vMRMOZAiIOntmHfPW+cG3nq7cdGjl41NTE+pIwWvifh0QtOGkFSkqax0jZ+CSKJG80Skl03V24kNy5byIaeBVoZaEOJohXMVfrSXR/40beK9A8+8M+PPXzfdwe6hooCggzw4SGeixGGPrSMkKgYsaJkDx/Q9M+DiA1EltI8H/vp8s2absjaMFHWwkPqlTHH3oSlTPauGhnYcun9w5fu+nrPlm3fRs/QfrHqslk3/M+OgDlxcOPph771rsMP3PH+ZPTgld3pjKyYOXhJjU8CIrykLRZ0AScpAqkQ+rbYRxRFUDRm9qnJD2QhqRISkWYqEEJRZprbdZEkdx6uTARskZwYvsjg+yS1KCNKFTJfwoQCM9E0AinQm5U5YS6RMYSOUaYgLQSanNdXJL9ZyUQ+QZf7uFq/V1pY60gEOU+wsxpi6xcbZKRPpscyF33nKT6PXnxNBj8oYbSRoq4DlAfWsdxC1CYwUC0hi5q0V0AmMCT3IIkFW2FJCB1Ac4lfWyqYSDpEwkmGQkT2rkD3czeXtDJP/hXea+sQQy+ntpgJPRfZ6Zl+t5PsEJTcblLr+Z+lUB45ayh2fSKpk0CZEwGIA4VhyDO0NQ3MoYwo7EOjPPT0xqtvuH3btbf8d1x+wz2u2t+LO+mMeawLR5/eET158KaTB558zfixkVdkk6Mbe+JJL0ytNFwpabmQNHZWMKP7HM3G5Z+zfZEtSGPLMVAlx7xmAzl00T9QpFlAZgqzIsDAnutvF4c/tHPU6GQ4EDHieh0ZTS36XRwtDoIAsZ5DgiZiiliSrk6ETKID0sDRAwYJv2FRVIULTRQ3XGHrt8ughEaiYchjN6ygnmaox4nu7Rs63b9x20Ord974jWDztttw+ZpHCw3Ii4Nx+WzF5aHve+Q7Ttx1549MH3riTapZ61ZxBAXKoI9gRBNSRJBUyCNTSFMNT/ooBSF0mqIxV+PKeJVSmctI04nBr8Jsti7Zxo1GztCblSPJy+fEcT15QQhQbEHJwL4k6ghNLTCnepAGFaQgK8M6KiUFlSYoN+ghmSHzEvgyQzmzxXNSrlZmI79Wg2xJbrEUThb2E5tcR25yiTXN4DW5SiVbzNFDOn84U6l32n+kYap9mFL9xl+95amBDVu+PXH61DXTh/bt6hGR6BIUy47YbYPuxRQ3tgmBiub0gIziJoqJORf94YgzRVZsxNlqk53g6gWdOG7lZYEAXV/smMwvpzZ/gPIDKH+Af9Jnhfcyu91QHoKBT/kDrJDKUPJ8TqDliCTP4wj2bWY5I33nB5iIUySl7mTo0svu2Xz1zZ/0d1/+Way+lcpjd6TTLgtIX7ZOkHUtjszu1g/e9+apkcO3jh0+eHVzZmyNh0QGvq3aiDSGjBN2JyJyTC8zRI6N0QgofyNQSOPIVpRkjkoFHoj3EBVi5wLMJVSHJkQgfL5vGh3xvdEnAk2VGv3qtDjx49trWRZVdXOGSbHyK2jS7CPpKwAEKoOWCbRKeQoSIuAHgp/S3T7jOuqsfSumF4sTiHR6fOJY6yQmZ2R9JD2Qfy55F85pD5OiH2llICv1DT7Vv37jvesu2f21yrZL70Zp08GVpmk25mQF9339DY9+5fM/1zi071UDpoGgXkeJp1Ep21ZzFrtWGU/X0gUsZQBpfI7gk7+xoor2vrWwooiTTybq9BbML042490WIRVQPhFsO+3qFofASkOgKC5AUVcdJ0jLvVi159ZP99/w6o+ht19hYrwLs2ObJ08ev+bMU0dfPTt+aofOZlXFROiOU6g0AlQ7cc6qgT0rqch5MoucuPxu4Xtso8exvb3CpwcvW7+SC0bh52og6IYvPdRVBd7wpce2veHdH8brXv1FkqyZAwdCNPfdeuaO23/o6L69b/Z0fdCjqUVKQskieCaxNnG0P4oi88Ofoib20W/JQZskn10QYqWdBa6/KxeB3G88fyLal9Q8yTZ3fWGXGMFOzRYmdqMhxpzZ52lmfxY5B3TNET+maX1tYs4DypRC6pcxJ0NMaiqP3ddYu/OqOzdcdt3fV654/efFqk0nV+4Y5LCOjJQRHdvWPHHkhunDB147fmT/9XMnjm3rQeL5cR2+juBLDUEzcVnEI0YVfw25+zD3teNA0lLmm9pG/+mlxnJTquVgv6cbMsljaB+aEjM54Esl0MnMIAVMwnplrnCuqhBPf+jqyemZM319FYkkbvKUPEUXpAghE40QMYegjcw4+pGKIuHLvk0xactHuMiuLrKz7dtWYVCe/8xPvuJtzXglUII2l6NUHh9NqyAr9w+c7Fq17oH1O678utxwyZ3YsPvx5ajt4QzM47dtq9137/uOPHDP+5KTx7b1Co2y0Uias/DIp1VQBJlQJpupPCZlAkadpmjt0uE9eb4rjjSQuSuxtX4qRs1mubvl4kTAzs7YF5zzDmv+ebHexdmLi7NVrBGmxLhMQMYeaqV12PX+n3q/uOU9fzO/xRzZ2Dd67SNf/NSvzR567E1rKQkkmkVC0otQIWskHGTIUnLIyCBCHwk/SCniDHgsz7AJfXSvS6l6GDRKNK0DoE43auUhUAJJEiHWGknXAGqDWyeuec+PvV5c8fa950PRzNw31HzwoTcduftbP9E8uv/Gan1KlFC3sgqhEWUapXKVK48FJIFrNJgKdFdDzM3NQfjWx9ktDoGViEAndyn6X8R3C6cYfrrmvKXzLkzXcCzp5ZO+tzNLXqF/ze/b9F0mFBsfkP9y8ZNflMkDPeidWbP9qq9tuu5Vn8C2PZ8Tw7trK2EczNgT3Rg9fhkOPXzzxPGnXjN2dOTauakzG/wsVj5lenDkt8ly0FbEn4hx7vdejAPly7GMbN5sWGu85vGjorgNz+FRcnPW4Pt2EtvgIt17le8R00KUCnhBb1PM/MIbH5qePL0nq52BlAlUQNnTAkmmUKbyjlSZjY3trVl9QpFJPimssTedKDSVZ4mxnbqgn8WJVjTWmhC1pxNbN2ZNzSl0zQKpzvjGrqmiTqkLdROgjpIxXcNj/Zt3fGPdFTd8pnrpjruxrnJEiO1WWLcEFzMyUs5O3/sdj3/7tv+7+fShN5iJ0+U+naKaJDBzc1DCoFwuo84VhWyiT7HIXGdop2pzy5pcV0XrFNqqYv0i875tbdO+NbiKdRf3yVOQ4/kk+Hyk+JmI9MXdw8VrHd1cMy/liIFKujAZrs/2/MxvXyl23PT4M7WKpFDRF27/4N7PffZXy9H0cEk2UEICP0kR1evwBBB2VdDUMSIdc7SDqvVRrgfZtBWWbyk5zlDlsCziqcKm8NGII5TIdSoM0VQlnPF7olf84H/8PnHDe/71uVAy5qse7nr61eMP3f2Bp/8Pe98BZldVfb/Pra9On0lmUodUEkgv9BBQUEBFQdA/CuIPQcACCCJFKYKAoCAKWBEQFVSKFEExQDBAID2kkN4nycxk+rz3bj3/b51z77yXMGlvkkxC5vLNN2Heu+3cc89ZZ++111qx4GyntbZIYzZFDPAsHLJb2ymia5Q0IoTS/NamZiouK6W0ldnONn535+n5vKcFPi4tIBz/ggVi6HAJoBs6YmYDSR0zb44DoVzoWipqfKSEHLJFEiQHyAx1PwGFA+cJ3QuxeJV6zAox06Qml6hNiVOsz+DlA8af+puiCSc8z3qNWv1xaWeBSUAh3dQ20P5w6cRNyxZ9tqFm3UnUVNer0G9nmtVO5DqCDQpyGOhgArNg6ApYCiHWzTVGwnPKVQrKtlfuoj/4twj1bx8MgLIP46jbAn41yXJsMgxNmDpmbI+0ZAmxoqpljP/6sl+tmDPzSi3dSPB2EhEQDrtHRlEjSoaVESlBDOgoOhGgWHQKpOvA2THFb9HJUDQibkqIjOWI6gcdhMuiMcmDk9MFMVtyRdBxBJFa8nsEx1ky7Igzk0iLkKNqlEJRjaa7ydKKdQUVfWf3GTlhOlUNmkmlRcsPBb91vvrtAe6s6RdsWvT2Ra2b1w/FSsnKpET6Jm7qZGKVYadIFXbQsggIq04UQoJMETps4kUMdR1Dr7wQ+oo2RsZB9Jrt3Y3E4mU7wN0TRTpUBqOdRYt7wHF+T1DkZjROno/iuQS1FPbbOOrnvx/KWL/07o7Iaxb3X/L8X35Vt+jNzyTSDRR1bCpPRAXVobG5nvSESQ4iFRgrBUjWBFiWkQy805igZVEfOIyqIWlR3LPIUiLUrJdQ3+PPeLD3hXd9d3fXsuPnvG5uVdOMt76+dtb0K6ya5ZVFukOaDwAvp2k77VE8UiDSdx5Jzl7P1tMCh1sLfAQkM8nnDwyzO5ojpFKgJivkLodOftnAYBA47NAql9QNETIUUCeYZ4N3rUM2EvO/55Ki6URGhNqRiTKT6d6Dj57RZ8zEJ2nosa+wynF1h9qz4RveiZKTGUqrlx5Tv2rZyVtXLJtgtW0bECWuYxxynTSRbZHp24R1PKK34HE7qMMIsmuCOpETfA0RTQiOEeDTPMjYysJLGSCUmCeX7J21OQ+y8OKX/IawUudEJiq+EKQwVPIch1QWo2YlRuUnnPIY4zMe/vTMJ373r0rFJsNpI9e1yQWHRomgrIUiriPkiZAyxGFtNQDJIcLnUj0hBF8hSO64oQ7poaByFMUkwQpOVJaqCKF7QjA/BAGIrCAiA5K1rhhk2/gMHFpZFCMizWgII0pNjkGWFvWNgrLNJf0Hzas+euyLNGj4f6n/hPWMCXX/g2Lj6+dWbXn3v9dsev+Ny8zmmkQ5pQWnEeBXQbgfRgU25mZPRH9UcsnOWKQJizyNfKYHLyhuBytRvIJYlGQnOPlSBqYB2wFkfFtu2X+F69qDonl6LmIvW2BXwDh8j8Kik7089GHzdTEdatA99UnRC0gfMm7agO8//ok9bQDOuWa98fsr5rz41J2Fdiahp5pJs1spanjk6z45yL4FqVrd1Uj1pfsdNqFsgVSiqogUH4pPQJfDONDEopQqHVQ/+do7RrHyCZv39Hp2/B7fPLe8ffq/blz27quXR70W02nZRoVRU1hZO20WGZoubbR7QHK+Tdyz3yHcAp2BZESPc+fUEEhJcByqz8iMOOZSw89mzbPgrHNq3EebiksHXO4IrjNiy67vk810cvUYWXD/TJRv6zti4qtVY47/E5WOfov12/0CvjseCcZCWrewX2rNglM2Lf/gsy0bVo6jpq1VUTelmI5NJvwagBnB0fZABUPdHBNeDuD/OpyLYKAMCIJXrAbcYkmxCCP88t6kzjz+brhGoAoki/kkBpLymtLyPKtYEj5LcQR8hkJrIbXJSHF94Ujs8ww5HqdkspJWtrs0/vLrzmFA/Aue/uU73or5Y3orNvF0i1gSebA99YlMh5MOArMvZYRsBYBNUirA6fAU1IEHokeB5iY057aPYMqLwoAsUX32JnVokwoyNRMgGeQLQYj3GXHPF1w6TYPYv05ckXQMQagWOoUG3G/IFvQQTg54fByg03RiRcW10YKylYmKiiXJiqplSr/qxdS79wqqrNhyIGgaIv25lo5KL5h9+ra1H57evHbFJL91W1x3M2QykMRBxEYAGZOjfLAcRUAKpPZksQCKG0VxXlABL2ksWVCMgngpVxN0nZBbGKxalXAJLCL98jvbx43FMNEzSXbHqLKH5xT9IEzf5ezTGUju4SXvYaOG7wveK12j1oxLLFJER5x29u36uT++Ze+OQsS3TK9uf/W/31n43+cvry7QTS9dR5bbTkYcxktI6WmkeQFIhpAGsmUYY/GuQzoTpiSeJUwKnHiSmiPlNOi0L11bfNZVP9vba+ns+3zpy0evePn5n9g1K8/06jaw8igjL9VKhiaX2T2c5H3Ryj3HONRaQIJkedXZ+TEochfzZXa2RC2BLKwNVWyy+4jPtotkSqC9fVY9hHfyu2JWBw6CnKMIPGqylFaFeIIusku2bQuRg3aoYygmRcv6bC0fNGpm5ZCjn6fqka9Q9eTaA62QIWgTqxt6U/PGIdTSNLJx4+qhzbW1Ixq3bB7itDb3inJPh9CAkkmTl2mTi3+BMYLaGkSHNU3Mab4PioUtxj+JIKULMACyCAEGyiLZfiXrO6Rsn8yIS53rkJMcgOQAAIdc5Q4YlPO8xTGxLwr2IGIAtSKVyCJLYFxXT5Lbd/jSoZfdOlE8Wuv9P5339m/ufbpayVDEbSHGbcroqnhQEU8l1YejkyzowyoHHGRBtxAgWTj3BR0K/LuQShFqhgaoPQDJkm8iwRluVOBCKF4wRp4PnYywtwHYcTIBhNGgrlTLQCEMADL+bbtYkcjva5pBJiRXfC4izwjLaJE42RxapprkNqumT4VlNb0GDp3bb+jIFyPVQ6fRgEkb9mXEmW9ZUNE0993zV899+9L2DStGFpHFdLuVItBiVYKKc0VSKFzHI12NEBMSbY6o3MQCAm4+wvQDiwWxzoF5gUzNZtNBMqIvv7fj8BRI1HQ4d2VTQR3UmGDFhZRvTyTp4B3eOwO+uZFiZF12/E4P/WLPnydsnpssl+xkCR110ZVnscmX7Jb/2ykQ5VxZe9uXPrTWLh5SqKYpYzeSCn4bxicOgKxLTnJoGx0o1EANQ/E5xRSf0lylZj1BrUX9Nh97w10jWPHYpj2/k11/E4v2rb975eGaWW98I5KqpfIYJx+F2gQt/B7K1b5q557jHFotsCPRKGusE0gxBsGlHWuswrsMOccCc4UZGQHeZBBR/g6NgrJSc+H+EUMny3HJxoWopoiAQpUKy1dTVygGGTPXFhkmi2nUziNkQ/GmqCJtlPV/a8TJpz9Gg6tf3ZdjRe4TFBHiNfP6tK9ZeMrWFUs/21Szely6qbYPT7eoipeipMnIFJKTvjAyY45LOucU0VQR3MS9CCoFKYLz67i+AMlMAXSW+kIafDbAMADwEbr1IS0CZGH576w0Zli8F9B1RdRYZsU7I41lsVHnY5x4rp5PMS1KGcsi11QorRtU55t07IWXX8SmXPmEZGfwDdHlt900V1m3aHjSbSLO2yljKuQoXNxwyP0ASBa8HGgFCkFmyUsO+TZhRKKzRH5Y0CepAtlOQ/BFhyyZAIYBRySQ6hAFLam0kDEDPVfeMKpsAvco+K2D3O2hEhLSK7pYheBY0iRA/iZNugOi6NDmssIUf/P1iBUtqlhVVNn3/d5DR7xBRwyeRQOqVucTaeYr3h9Z8/bL39z0wXtfimaayuI8TV47Fhwwt4OgtVw9cayeVCIVCwzHFSYsGhRFPFf8vxCR0lBxrpLr844JTMJrtJsEy9mIstR33L6L7IpjmLvyyq6kD62h7fC52pAyIbIrOyhZ4LMQJIc65bkUi51FoQ+f1tv1nSIKgcV/m6JTfUGxP+mam45iA8/aadHero4GlZrlP7lkLq1bNMZIb6F4FIL2FjliLJcgGefDeAClIGTg8M4arkau4wjjJiuSpM08Zpr7fQAAIABJREFUQeXjTv3jwMvu+vq+fk6oKF/4qx8uZjUf9it1Wkh3UuRqRg9I3tcN3XO8Q6YF5Dwa4IkOjeQw6CdvY8d5NyQ14jOhBtYRpJLzbsiPzUY4c/nKuQEsEtFi3Qws7wEymSJMSTCOW1ZGYhtFUk3BW0amHTbZCI6RYlK7wyhaVrWl3+iJzxVMPuFxGhKbw9jUvGmmwslubV01rVw+qX3T6pPWLZ43may2ITzTZnInRSp428I8jgktYSfdJuQmMbAJZ8IAn4gWhEOpuKdARg/4DOFatDOy/i7q15BJ1ySe8SG/BoMzRpqQcpOBUYn6PqpjHdJOQ4JpLur5KCT+KCYCuIZYm2O5lNSLKJ3xyTIj1BaJE+s3eOXoi68fgzq3jsfrvvyHry176c9/jLRvJoPaiJkAlI7kvwpOSJhmkCALsnCCli4ix1K5IhfxZ4nUWZ068X1wfiDjEbxGIRgU0XNNFXbJ4KhAx070gyCyDLUH0SnRTYRWYdiIboc2HsA2ViEAyiHpG6YaIhIdyBvCQhuAE53Ng/2gbooVmkUK2UbMVYtL15cMGDKn95Cjp8eq+r1Lg/sv3hVo5ps+6LfptX/euHz2WxdHrSazQrNJSTWR4qQoETHJ4QpZOD86Auy7PVt0BB1FjtBfRATdleskHe55KM5zJT8JbSPc8QJx8ywX2Zce82IL2z78/5zOEPJuoC8IKb6c3zsubLp3VJMD1XadvEMqUF6ZjKDL10Vww4IFkwZqkdCQ1sllBnmQ5MGL15GOkdxthXuBNWV4LtkDswWm2RbYrtAip2FyX7xsmkd+QQyUO8gbhjy2UHtTaueG6Tbp1IZizKwaSTD8hotnUnymKJwxZqmq6iuKYiG9llWXkeY9nu8Zvs9V3/dN7kODRnjE4JsyiRWK5gsJnWz1tpAsgta5SLpLGSNsHQ5x4eiQo5wSNocQ4N8ugyGfT1hEKl/XbIshypLbY8PIzEezIAeuJwrrZ1eh9kgBbSooaT/x5nv7sJIJzflewYI7L5mlrlk4ocCqJwU1Bzr4hRg3JdUChXui/8IRSpFtHvUMItcjh2xq0eO0xayiKd+55dNs5Cdezfc6drXfxsduuX/rrNeuKm7dREnFJeQBe+gW+6OlD9AxMebkcMqzY2jQ14QCgCweFQMDgkfIYjJTJqmZEwRc1KCoNKxbEYz9jrEtl9aH9zorPXqA7nM/nCZ03MuOyaGRSO7YFdAvcmqAwnR/rktfeHm5Y2LunCAzuHJEzD0vwK/jSKlI1AgAFGcyGQEcI7EouQFIxtDsg2qKwGCgwyxHW408zaRmj1GbEvMSA4fMP2LSyY8lxkx+lpWP263+sgDFmxqPbFy54tia5YtPal63cqLfWNs/ZreDFS0y4KovzYdEPRPm14AWCwCrC/6wlDtD5juMpodBG+Aw3wu05JH19GGAJvGbhpoIiDhgfgEzAfruwETIqPvSGEQPIslhxF5mzoXae6AEH7ASAmywnTBBWCwZPJxwcdMx90A+TidyMg5FWJK4GqcmblBjrJhGnnXet0s+dfmv5HwYbJAkm/v4D2awTUvGxa1GKjIMSrc2kR4zxMUi2okH5zmoxnYJbsfiAdtyogYlA4A59EIXvBsBZvBSgmIRpvWl8kWodwdGSO6WDZzLl7zzIHmWg7LdvjlAZfspOudbO0z4uBYcLVfL0FYMchSdbGbygoqqFb0GDp1WNnjIdOo/YDb1K1xPNN6juS+P3bRo9pWb3vvvOXGvtQBgQ/VhaYgOJQFZuJKUhP/cOwnVP7Z/83cEFrngK3z5QigZPuhdjx2ynSTJffvfO7KT8x2DOp53cIDtV9EfPeqO1x9mB+RLED41DCiyayIDkE63U1zTZfQdhBydUZuTIVNXKWK55JFJbUYJpbQCSpMhFjwqcUdTSXGtFrU4phC1NVCU8DJwSqctMmPF4mVlECnHeyocleSEIjhiwrbbF1kMyZ/CF2RWBW49+C3837mk/EigC4oSfBEV8lTQkgyy8TdVE9kLW1E9ruttWjTWnEgW1CmJZL1RVLVVjxXVJgsTm6LJwi3RWLyZDL2FTLOdtEgbMS1DuuJQLOILT+TONs3VKQXbIVejtBMlq7WAMqkySlvFbc2NvZyWxsrmhvo+mab6vpm25kon09rLSaUKWaZVLSaLNCclgDSqjFFc4XtBES1oQT6UF2B0QWS5cHdjQlcSRbWWbZNqmOK3rnNRbAut9YhqChpRJg0BeH07Dq6YsHEugeVRvNZ92Qw5WSnUqCaore9Rmybd9s2BXYnCLHnw22+689+eUuq2CBc8T3XJEikwhUxRhR3UEIBSJW4flXpEEQ3jajNlEmVUUzCs5vjr7hnOyoe35vtO7mo//v6Ln5nxu/teKPY2UqGaEd4I2RTz/jhjzzH3WwuIzERQnh8UM4nCJxEkYKIw1NMtcnyXDMekmKKRZqNY3KS0WU4p16WY1kKOlaKIWkgq04UUF3GbdIPIcdMyZe57wvzG1xTyYD7lEkVZRLiaiaDPIbx9ZLHeSUBAvqnZIE3u3LurRf6OwZbtgyyy0XL333FO3+7YOyyGgCiE1jJnpEei5GVsARwVPSYk5dTSvs39Rk38Xckpn3iQ9ZmyIXxEolaqNtGfVqyYULds0ZQty+eeytONQ7xMRsEcAAlK/IbLKOY2YUqUEzzZXVCjsxx25xhOBpUkXpDUiTCwJf6SU3vVce1BzVUYjpE5dRnJB6sBuEvC52Bxh/9TMCfDRC1bAKhiDkJwkhwwkElHZNzRqN03KVPQh9LlQ5eM/+Y1k0K1tO1iQfyD505+8+F7Xuuv2hqvr6GSZJRa0q3EMf9iemQIsesi1J7mLmWcDOm6KQEDbFAF5y6XfuHL4hRRqCKl4cIOJ0FyNgLdPe9Z1nlKnl9WVwpaCcANIsyIwIIXrUTI13RbjyXXaNH4trTtTLQb6/QSt4GivlSMOhwLp7oKksOBInQokxHN4LVCFN7zKBqJkOagiFPqzlqKR27SpHbLFrhQiRRzpdfgRSVHHPVS+REjZlPfPmtIMVrIaVco3dS3bem8T6ybO+NrvGFTVaGbJpMxasvYZEYiRGKQDyQHhYOhXBnjWcItSaySRURf2vuKFawPypFcycIAB2tsJ9DEJC3iGPGCpkhRaY0aL1zXq2/1YrOgeLFa3msDFRZtpmi8kSoLW4kGO4wdeFkBWVBalCCrsRe1Nh7dvuKDY1u3bBxdW7NxeLqlsTfE3COqL3hmGHjAJoP6ApyLwPnnqAWwbTGgASyjbBe8M/DpTUMueH3QhhC5UjRBecIgBlAoHd8kSIa5RneDZDkYEzXrRZSqnrhwwo2Pju7KOPTBg1e8SQvenVLqtIKBJ0ByRpVtEsHEFcwgWBhAShMNozJDRPLtTCNZhb3JnPi5Jwd+/e6vduU6drUvXzW7/4wHfrS6yF6jxtxG0n19J4GI/XUFPcfdZy0QgmQpKijrWQS/XCHmw4rcI1tLibEspiSF9bmbSpGtJWy1auSGuoxV6rRvKkiYqqJlFIohEJZppYjqke00SzddWC6jwFOXfgiY+2HhS5ZCbhpUAb2npmWfPdC9OxAWQza01nWdFDstdJojhklttk9tzCCtrA81aLHWyiEj/1Vc1Xd6w7ZtkzetWDE5Xb+5OulbZqHiUsxrI8VJy4BRQHM9VHAM7h/BTWxZgBw6icpMrS8cE1XBSJDeHlBLCOTfEM5SpTCEZTFqVWLUFO/jHXvp985ioz/Xkcn7SMlXzYPXPF87983PFTkNFNNs8uCTjSI+RJBtRJIkkHCgcqFyUuAqFbigyJRCbopVTJlZ85GOVINM1wjagwDRe9c59tW3RQQZfoTBlnVjkQMNYAI4wy4sDAGCsFBQJQndw8rEcygOAxZyDkuALEFGSLORjbizSHLYK7ZfIQIoSDF2gGQpqYMVYSASjqdgmmSlXIpqcbLaXdKMGLWqjJoTOnmlvev6jzzm2V5Hjv8zjap+j7GROw1r8LrZlUt/e/80ZcX8I5NOC5kRIttDuiVKHjI9PgAhbIJhAC7M1EVqKeN65MK+WzHJxssEbruqQzqMu3qivqhq+JJIacXSssqqxQW9en9IxWXrKFa6lUoGt3UHCM733RCW6Os3Vmc2rJxQt+rDKfWrFx+f2rr+iLiX0kw/TabnyGfDNJFVEqQM3yPXS1EsFoMZOqVtR0SdpOa5J/jSgtYkXDxV0VdgqoE+AF6upM7sNM6Q763s1X4Yu5qMYqIRU18fedUvTt2rnXf48uL7L3+TL35vSondBJE18jWP0grum8gUZiLZhYEEM4hoqKJw1/UsaoiU0pjLbv4sG3/+i125jl2CZL7YmHXTnasSDQv6RtN1pCvQue/ZDtUWCHnuwgZZBKNkkEqTYUzyIz5lbAtirmR7CjmmQUdMOvEV8/jTz6a+fRPU5gxoWTz/uJr5C77QuHzxSeVqWlNTDRTVMSCjBkYXXFibW2Q5KcFDRZ8lzwTsyJo5HKoNeIhftwB/CEDYaVEIpwOrMYVSDqMM18nXE8TMOCnMIN8FdcIik0EIIEW+A1qHHIdC3rDMmmYtnA92wBxyCkL6aQeDIVj6I4IsCbZyPkcBJGTf8I4AZ8SYTW0Zh7xEKTVFSkkfPv6Vo779yzNyu8VH4Clf+L/xsx658+0Sa7MZo1ay3IxYUQqdYmIiCge5tTRSs7pOmiuMpHcLdMXLLMT0JZBGOgjvsauCy9JZkH7/916cNcj6BrwTqQeNrQMwB6hPrrJkVMjzA4K6IKRLKZKDvTPtr9aU0jjZbW9Assw6yJUgBneAJw0rPQatbhkZcTI+JZJl1NyK4t8ScrUkWfGCtUNPO+VBffRRf2JVU+v39N7S0/741RVP/vqJSt5CjltHmqFR2jfIBWdUVclQoaRCZDmeLCZVdSEHw6MxT00W1hlFJcuTlX3nl1X1nav27beYynstp5LJrQdahmdP77cr3xNSP6tqh7bNn/6lmqXzv9K4fmX/qG+zBDj9NjS+fYoamuDWp1Ipcj2Z9kOkCXQsoWKDuVRE3MFnkeoOuogg++SrkIPEJNz9ILlRL6LIpLP+Nvgbd53flTZb+LNL39Y/nHNc0mogBRLtqkcZcOoE3UKC5FDYPgTJwmkKxXNqlJoLqmqOvvHOI1npMS1duY7d7bv43u9OY6tePyWeqhNBgJ7t0G2BMEUvFmBBJFksRl2p4wtwC+CgGwlq103aqkZp8he/cgmbetUfcu+aAzksfObMhX/+3cOscVPfpGoTZdKEtSy6MAONUOOiqAqqTL5nkGaY0t+gm+bvQ/ep7ZsrF7VikMNFwRxzyeYuSBikoMhPNchz8axUEdgQ4ywooajPUT0hvYZ+AeM4pqBwMFCUCIzcBAbCWN+J/Oi+ufp9cZQstUIURG9XAxMGIWSRIDYZlJUcF1AmNfzOZMgoLKM1tkpNBZXO1G9ceyIbecp7uwTJ+DD1yqNXL3/5b/cpDWuVwpgr3JpAvsaFCI6holJGnNQjM5AmkwheXozgH+cATcn9k1JIYaEZIkviwrtRzF5QvjtsKeXkHRaIhQoc6IDiE/BVgw6kqLIwMCSTy/Kow3TLATlhMV1nLZGNJMtPZbOGi5JsRBl9x1VtShlycE+4JqUdg5r1cnKSlS0DJ069t/JTn/8VK67ea3ksXru494e3X7c22bTWtOxaSiQNcoDkVLg5GtTmKdTqq8TjhamifoMWFfernlM59Mh3KFa+gErL1lD5iPaPIyDeXc9FvQK1fHDsxnlvX7D1w7mf9Rs2lcW8FEWgygCjG9cmPWKQBvv09hRp4GobKrXC8tiUjpyqqFdAyit4n0Lnqd2dfD9/DkCxTS+gkpPOf7jvV2++siunW3D31+eYqxeOS2S2Sf1Ple8UJMsCFDneuIpBbTxOlced8XjpJT/9WleuYU/2rXn0zl/Xv/vUZUVeQ7cvUvbkenu+s+sWCMGSCDopsmhZ0HsAolR4C5BQWWk0krSxsHfq1Gt/MIJVnbqus6PyrTN7bXr+77/YNO/N8xJWMytUGWm2Tdy3RcRS0YSZL3muLLLvkRDtvt4pMvigkGMRE2Ei4JhxbbEQRy0N8zjFtRh5lkPMk/K5oj8oLjncEhQLQ0tCQFcqbx3UgPij7SwL0yW9wkUwC3cC8bPAfESUEWkGWT5o9MBsmuRYoy8LBKtQVCuiGkuhuoI+fPgZ59zY+8zL7t7xTJ2iO6wqtz3zwO1r/vfvG822jSzJUxTFpOY6BAlioXtnaIKbCF8+geKZ5B/nuqHgAxT0SVAU2jSGvF+A5LBGsXsiyRKlB+kGCYWDClR5H2GlJKKM2DyhqoEcqVxhQcIEaYzclPFh53K2gwpF52qF2TLBMPIRguSODsnh/iXRs63alDYtQXpIeAlKUSEZI459Z9Cnv3wJGzolL4ku8aj5G9q8Hzy6PNK4rlrR2ynjpMknk3wtZsWKy1b2GjTs3ZJho9+i6oFvUeVx0M/uxo7ZfYPvrs7MN79V7iye9/lV82ZeUbtm5agCrjLVTlFcc0UlNLU3E6zWFVOntOMIqUWs4MMMjVyYhkkyuVjqzlgyxqV6tZD6nHnxnWVfuPrmfFsdEnBz7/jq/PiGJaNQ+KyCLaj4ZAdqOogk5xYJCQknpEdVTq2uSg1qBU2+4qbPsvFn7zeqRXhvbS/9/vrlz/3i7grWJAyNerZDuQWCOh/UzjAS/Q09K4JXLzBKAIzI+D41xsvIGXPyW2Ou/NnUXY1tGCczL8y94YNpL/wolm7UYk6aElCz4hbZHmhEOjEtLmiIgMzb6xIdym15aF07xhODa+SANoiiSk0hh8PnU5DbiPkewawNZhnIACBa7JBLiDf7eqAuYSMBIWtwQuwSUjBC2sXB2yoykiykjqGyEVAoMNeAny0i5aou6sqgfgUch6oi8jKk8pSgz7ZRETXo5TTsjPN+Xvb5b1/X2Xux0xAogHLLjL9csOqVv9+rbF7Zq9hpp6ShUsZ1SSgZ6QpZKH5CQVsQRQ5NQkLxbMHi7RDQlyseaT0ImoWkNOBmuktORka4c402crpDIFkFmomQPQksIwWQU6FsgOgnFgE5cnZhFWiQujh4O9e+u7LdocgdI8i5Zw65yLJPQILIJ1NwWm1K63jZdfIyMSoeeswblRd++0zW7zhZIZnnBiDz9sO3/SfhtEXNQmN+5aBBiwqrjlxIiYqV1GtQfQ8o3vOGFSLzK2eOWr9o5rkNH847116yYEip305FSZUydhNlbJuSsSRRJiySkPx/8SPGC9kzNDhO7vlp9/03AZL1Iqo+99vXFJ5+yf35noBzrs6++fxlybqVg+LWNlIgn6lyAVowQkjXUnn0cBwESNZUlxq8KCkDj1l15GXXjw4rqvO9jj3Zj8948fy5j9/0VLnfIPgf3dr+e3LBPd/ZaQt0LDcDpQBHciPI9HxBbdIxhvpEafJoW6wXDbnw+19LnHDu43vSpHzWC5+e9/JTD7kbl1WX2fVUanhkeWmyfEauUSScbiM+anJ6Vlp70p77+jui1gFmQCimDkAhsvygjIcqohqK17CwAeUAOAZqDwDLQmyMk8EAoiVAPtRAsqwpk/gNGDJ3fO3Qv+ay2B4ZFghQgI7CfYuiKP43i6gh1q/26DP+3w3q1K89zlBI08m2W54AX/PGwHXP/fWZbQtmjitmQOCoDrRJMw3x8oF4KOSzAqvpULNRpIACzkxHBAVaegR0L4sMxCTpd6/mYk7dXkfzhIWEgu4tpEIEs12IegMs476xMIDkleZJObfcVMXh5HjWVZDsCNUDhWwFnFWihHAbssnWPHIZTGTKKD5s4nNl33v0C/tikOGc64wxCID3bPuoBcBfdp95+aaF/33pRiVTpxVGOPlWO0WwlgYXl4fAWEqfYWALNaMPBpC8zSyjoV/57oXREy/8U75NAkrKnIeuWpFoWNUnCrc9gGSRXZPi+dJOVf6EIFmo/nCb2vQyGnDaxXcXnHvtDfmef2/24wtfnzLnkWveLLFqSeOo/O7ZDtUWCKVFARTwXtkBSDY80CRJqP8AGDmmSXXx3vXjb3l0yN5Q1fjmueUr//HHfzbNmXZsbyVFKm+TZhaRIsFlVVGf0Ilc16HanofSdWMsgQFZRDekkgMi+ygEBmYBP1lkvmGYAaUhKWsKFSZRI8I0ghQa81LQZRBbSCcNi/gO9kiyAMlCh9XPFoSL4Eu2Tgr+HihoDBWW0mgbYdiSJL+oatGQi7/7eTb4Uyt39dx3C5KxM29eXLLqL7/7Y/28tz9b5rVTBFWShi5ErzVNIdu1hBEInGM8zyUbKhhMEYVQqF/BC4woIW4GnFOQzMUEITSou08GTgA8gPvtWiicMkIZMiFK1vGNUPtQavMhCn54p5t2BpLDFgsXD+gPgscN63EPTolI9yhk2WliukGuEiPfIUranHTVI0ezyIbjIEtQQ6K8cfT1tx/N+p266VAaxA63a+ULXv7UvH8+/Utr9eLBVbpLzGokxqBazSmqRSidTotiH6QGhVERijW7WacXcn71kTIac/mPP8PGnPlSvs+MNy0snnn7DSuL2zaVmJltpEPdQ5MRG1C68D7kguQwi+Jwn5rjVXzcN+88kR112tv5nn9v9uNr3x0366eXz67IbGEQ9+zu4sm9ufae7+a0gIgeB3ryUCUICvcwtwq9fpHlNCnlMbKiJpVOOPW53t94aK+DDXzj0tJ1//jVk23LZn7KSG0hHdrqkThZlkOGkNfq2bqnBYChJCdX4dKjApl7AWsC3WypLiZVhERhG+rCONw/gYw5cUjvdx5A7Z5b2suzAn+ARoFgA3CFxgwhf4iFgKZj4ZARhjncswXlwjYLqd6PUfmo4/9d/cVvXMh6j67d3Sn3CCQLoMxXmFv/9tcfbZrx7+uiqWbdaW6iiuJC8uxWYanqeLYwG4DihdAb9jgpiPv70E8Ow//Szxy6oKBSSxcfiEF3z2sWSsCFHEkZ8Q7c2mTXC3iEnTRTIO4tCpEOY+rq7kCyWMHCNUgUDmStlYO1K5FiBVWnCTJ8k4yMzFS4hkNMuBHp1Jgoo6pzLril9BPfuX13Hbrn8+5tASyotzz37H1r3vjnRZVRV4mqGcq0bCPfsamksITaUhnJIlOgFtN9C2TRSmKBzqg2Wk5jv33HFDbi9LfybT1e+37vmT/+0erCzKZozG0mnXvCjl5KR2YpJbm8ZIcpQlLQKh+8cdR37hl+IKgW4rY3vjd09l2XLu6VrtW6M0iRb1v37Be0AEAyCuBFASjUgMIMDbI3mGMV4r5Klh6lesOgCedf9jVtyrf2iGqxYxvzmtmx9Y/e/3Zq3dwxMa+FuGNTPBYjC0VKPTC5W7qkXBRJkIyIaQiSZZ2HrKsSIDnI4BP6CsA0itUDEzeuwAxrd/ngbrm9PTopaBWuL03GDAMGNwY5tke2jUAcJ9tqp3hBBBWnlGIm1foF7lGnnvtg8viv3sz69dsj+uYeg2QJlDmz33307EX/fuHheF1t70hrPUX9FDFuEROxe0YuDANgOqCoZAniCxQtsMrBEWQ1NwgMorClw/u8+0ByGNGWqzH5XHIbpeNvHZ9lO5RQ4OsmgL9HPegAfClsjR2fYAgGQvmVEBQpTBNgWXi3c0SRM+LfihMlg0coChF8gsSgJbhTvgP1gULKDB+3+LgfXDymK45oB6A5ek4hxwnFf+PxS2Y/+/jPIy018dKoR47XSjp4YR4j3+JUFC0UkWUPgY3uGqSDSFx9tDeNvfqecWzIlHn5PkC+5t2B7/z0ppVFTq0a522kQxrLh82MtB0PnURl/YWM7FiKTikjScmjT3xq4BW/+nK+597b/XjN7P5z7/rG8vL2GhMRqB6Qs7cteJB8PwDJYqnJLRmsEc9TgiQRBOIKpaIJ2hIvTp10zZ3DWN+pG/O5es7XRN6/9vtL462rB5YpbeS0bJNcVj0itZl7tgPeAqK2S8lm5GWmCgtyWdCG7L10n0P2PlxYSfqX+PmIi98Bv4UuntAn37OETj8Wg6mMJSglyFBDaQnKZDBXaUy5lDILqb2gqnbc5y7+jnbCl5/emxPvFUgODwye8rInf/uctXrJmHLVIUo3Ecy2cHGZTFqYNKimSYoeEeR+KZEW6NbB8lDYNssVUOjFvTcXvS+/G3Kjc0FyePwQ6MlIcah2kUPOCPg9hzNQ3h1IBt0C6RC8pIJq4SItKFvYh+ON6Qi5GhUm6hmFNJeRommU0YjSoGiYxQIkN5YPXPHJmy8fydiEHj7xvnwB9uOx+JwXTln49K+fYo3ry02ljTQ/TczhZHCDTIqIFT8ZiHR0UySDK6LeoD5RReOuv38o63fMinybgy9+bew7D/5kTqFbyxLUTjq3hWwmFoU7A8kpaCObJTT2i1+/UDv50rz50LjmveHa860f9Jr/k6+vLm3dGOuJJOf7xA+C/YTOvHS8UygtKY0iIBVyMmUQp8FMUnrYqLfHX/Onk/ItTuYfvlc9/f6bP+zl1xuRTAMlNCYKwkRBVF4o4iBov0P8EkJOrmz/7EOQBhpZoCzMnYJaiNAKOtQUlqD6UN2wEHDJQzTZU0nRTFIMFKraxD1LZCpTNiM7WkZUNWzxqK9ccTYbPHWX/OPOWiLv7s03vNNn5XN/erJu7jsnD0hEyMu0kJtqpoK4SSrzhMEARK0dhsggJgoQxrHilQ9QRJTFg+u+RxRyBHfWRToiXAFIlt8LQ8pYtWMwkvSSw3eTAKdjQbFDW3SIlCPtDK1p4fIs+clwwfHBOxaVuVzw2OM+CgwUamM6NWsxajRLWyvHTZlWPur4h0snnvza4dvOh+ad88Uvj3nnyV+/UNC6sZ/eXk9xVSFDUam1KU3xeJx83o3pPq6Qyzk1JPu5Y299aCArG5M3553Pf2nqrF//7PW4u5XiPEWab4lIskpSIlKah/iimCqMJLdqMaqPVVkn3PjTEazXxNX5PmHeuKZ94YviAAAgAElEQVRo1mOPPTN46LBXi8/48gO7K0zldR8mP/jJpRuLmtYUHM4jV77tfdDsJwy6AltopV1QGVUPKXVD0jBA81EU2qInqe/ZF95YdubVd+V77fydJ89a/KdHXixw6omnmsmIJoX+MuNCQyzfw/bs15UWAMAVESe5UMkuVnLm5GBiDmV6RbAqpw7rUAbJoFoovkOKblCadAJTExQ3YfzGfbI1k1KREtL6jZgx+oLvXcCqRq7Pp7nzBskyerHCdP7z2qULXnvx1tYt60uqkiZp6RZSnRQlTHBRHfLASYXElwDKWV1UCZK715a2Mwk4GeXMXR2HboLhQBD8FqmtkFN5OE81uwbJoc0llkbCCUhThRIIeMqOR2TqRZT2OaU1Ig/RCZtIM+JtvatHzOl15KgXafyJz7DKsWvz6dw9+xwcLcA3/m/02/fd9p8Sp7mCWusppnoU1TVybQDkbrzGIJK8raBfeuyPf9OXFY5syPdq+Dt/+/zsJx55Nu7VUsRvIcWzpXC90P/+KEjGGNOsF1BL1YiFk2+9Yny+NCK+Zk1k8QsP/L1p2bKzuKpRv+NP/fnAL139vV3dB69dnFh893dWFTSsqRCx9B6Qk+9j79b9hIutZ4riK09LCelMxTdEdNnnMPHRiLk+ajr8o79350Q25NS5+V5w+u933bL2P0/dGrfrKWEo1GTJed1EWluk9Hu2A90CkoOcHUClEEFAregYWHOxiQxGSQEFmR2XdKtDcxPca98jjHsWxlhVJ6YaZDOVLGZQyizYNvr0c+6KDzvjIVZdDfeQvLZ9MkXxdf87YuX0//x0w6z/nV3mpdVCt42orZEMmAoIuSdF8JZy5WoECSNIAXTrRNnxgodqFrKYp6Pv7Wibu92EIqPih/Mm9Qizm7CaDrRgxTsb8I9FekdFlNgn14W6CSNVT1C7F6M2I05u7941xcOHv9Vv+NEvFJT3e4v6HltzOLrbfVz7El/y75OmP/LzF8t4S4HWspGSWlpEAXwWk5JE3bEhE8Q0aijq3zjq50/0YWzPCjk6u1T+n8cvmfXMH36X5A1kes0CJBuQ4/IkJ3nHSDJAcoNRROWnnv9g7/Nv/m6+t++8dM/185/7893lmkJN6Qy1FPdxT7z4yqlszBdm7OyYvKYmtvRnl60sqF9eSQxc1h6d23zbvzv3EyDJM8lTbLKNFvIVT0aWuUmcR0WBFoOFdNWwzUfc80A1Y0OsfK9348PfebF94Ztnae01lIxo1GYTRWIF5MK6Ot+D9uzX5RYIa70k9zi7SfVjPBnoBMugn4i84nsM7slSbazbxt4u37k8gKYaZFmWtNWORKnBZdSsJv1+Ez/xUvWpn7+ODZq8vKun2icgObwIvmLauNoZb/3fpkUzz9Oaa8sSPE2qnyGVQCPNZa/KSkypr4y9Q/gc8H5zH3ZIxwjB6o5RDyFlImCZ/JVDjci6u20P3MS3O3ixwT4dYFiC5I5tu7/La+3YwAU71NUtchcBoa34Dr1KtF6OMyFaWkrMfLT75XKfUHiHVR546S6qTpkqflQzZlX0rvygtM/At8z+I+ZRn0FzaEj/NYzlv9rr6ouwP/fnfLZOjcUxyjQXUVu6mNLtpXZ7usR10sWptoZC33Xinp0pzGTspOtaEXJtw3dYhDOXSZNHTgy8bUV1dE1LG4bZrql6G2l6S6SosFmNxevjyWQtFZRtpnh8K1XUb8s3Mrlf22H+q1NnPvmr56ONqwsqlSZidhv5FBW2zB0L6I73a3u2e/guS31luXV1chaqE2qEGgr7rz76vv8MYyzQU8qjEaznf/WjBS8+cVuh0kImTwlOnAmrVE9OUOHdhJqysFGtN0r5uCvumMpGnTE9j1MSX/O/ybMe+P60inR9XE2liUWi1GjESRk89pURVz965s4WmZzXxD687rKVBbXLK7nSA5LzafuDYR8JklXyVI9srZ181RWRZdAtPKYLKqDKohQdOv7Zquv+cE6+14zMw6x7r1lW2LSuKs5biVybbGAsBVq7Wpffw3yvq2e/EI9I/nEu5VGICpAmJAIlWJZ0r1C2NgxuCWm4fYoCO3sqGP12NlrvGGSTI3sHjgiwWjg/yE/lPpB/SHGDSI+K7LRWUFzf76hJz0YmnfJ7GvmpOfny73e8g/3SPJCBanr9tauXznjlW9H2miJIIkV5RkSWfU8hz1fJ5eDqqcQhYcJdEXXBBMJR9AdLRbjC+AAHhnjIoR4kAENW3gROFFFZGIhoCOY45nRUdQpDEx+SbrKThCsq6RC4i6r6HaPHu3obD+VUZSghJCSq0HaerIUNNKxx2zByFGk9V3J9MCi6EDRGAaapUsYJpN2g6R1ElYV+CZ6falKaG2SbCaLCXlsL+w/5X98R4/4ZH3T0dKo6auPHLVIMUw2qt8poS81AZ8uG4amG2hF161aPslsbhmZaGsu4ZUeF55EvS1kZUmOh1XlOH5PLR3xjx9/bd0Q8KwuFkaCxwPcKsouq4RSWVa7pVT3knXif/tNp8Oh3qTqy+mApeNz6z1/euvLff7ulT2ojJb12GDOTjXQZ1HGEuRDebxT1bl+1jfcY7600IpL66lLqKP8NvE3LV0kfOmHOgBufmtiV/rjxd9f9pmn+G5dGU9BItoX0G8Y3FNGERb+amKc4WZ5PPBqlhuSAbRPue6JfvhHsRT/76qvuirmnFzkpUl1fFMjaKqe6eEXLhNsfGsQKJtR31joAyUuuvXBlUf3KyjD9mn8r9uzZXS0ggIQnC+YdOIihUJR0wUN2mUeWYlJKLaWjPnPhNcaZV+bvJrnsvxNn3n/te72cRqaKc0DiXNnOQKu72qDnvCFQzq0Lyqn1CpwYw3YSal1BIR/+1lWAHGaOw+OHdVyhIIJUBwOAzx2pc/6teOQLJSBGKnTzhacGaCSIy6miT5OuizArVK9Q5A/YzzyXMkqMaqiIlPL+LUeOO+aR4nETf8aGnFS3r/vEfgHJHQ22+d2By57+w0OtqxecwZq3UoHik4GJUDMEdwRhct3UyLZSgltioKALXGVflPgJOQ9SsCLOoT90gGSpz4hJVjjjiYcvHWbCyk7Z4FIWRXQIAbYDknt4kYcyyO1qb+gAyaK1JVcpBySLDu56FDGipHiMHAcGEKgiRee1hGe8EU2Q5aL7KsIUBNqvEK/3I3FfS5atOWLMpFcTfYe9QEcOfo+VTGju6iUfLPtDDpHql1Xaq5ZMbNu2aWzdxvXjGrfWDHeat1Vpmba47qbJ9G1KoK7GsYhsiJpj0YEFnVz1CyrKDlY2e3t/UmtYqBuIQhrP5+Qygzw9Qo4Ro1aKOJHK/suqho79V+8xx/6Dhh43rysR0729vh2/z9fPrXrjFz9aOji9tUBv3EiappGjKJTRZGGv7kP5RtpXYwvBMJw58bml4TO5+O0qSEYkwiGDzCOPeaPf9584pSv3tvGhK55p+WD6F2JWq9BIRsZEFiVzAZR1gGXfw+sjbH3taAE5fUe/P/Lmpybnc16+etqAOb++dUmiqTYWdSyhkyqOr2RoS6zcH3v9r0exAScs3hlIXnztl1YWb1tT2dVJMp9r79ln37SAmPN8T7isAVBgYY1hSSy8mUVtWpTqjD504iU3TGHjzsxbA9x+64lvLPrzT39b4TUTd8TynpRg3uzpP/vmWR6qR9k+ei3vIkuT7pwhIPuMjGzjx/MdIZVp6Dq6s6hVQXAuEolIy23Ohe02QVqY6ZR2HYHynHgZFY86+T8DT/3MFWzI8av2VxvuV5AsJ+8VZuZ/M7+67K3/Xm9tXD24wGsj1Wom5qYpHjXIdl0BFDDZQ90A0TD4jQvZMMwraJyObXtKBdxmuCL5dOBfSdcZIbwaFN8h6gSR9dDtD/QIqQ8YAueuRKL210M5sMfdPt2RTXuDFO+Tb1sU1Q0BwmzfExanpIFjzqTTjcWJtAi1kUYtvkZaad/G/qMm/6Ns/OTf04hhCz8uFAoRJV5dP4A2rx3XtnbJ8VvXrpjYtm3rUZTOJBQX2RCUpvpkwO0KrzAmL88RMkmi2harZOEdL3nZ6KPCUbND+H3vnzpwpMG5UFEQds8qIw+gE3rlDp4XzhsjM1FCbQ4DX8srGTBo4cjjTnxUH3b0X1nfydv2/qxd36PxuXtvWf3SX26toHZSXdAkfbJUuXg1EGXfI5AsY+1dcYsDSLaUKBWOP/mZXlc8cm5X7mztvRe/YS975+SokxaBADwDZFOwMOKuRzr+AbMluEySRq1GkkonffrRikvu/b98zsvf+M1F7z71q8fK/QwZjkW6YpBrW6RpLtVESmn0VQ+eoA8/pVMHP6TPF/308jXF29aU5XPunn0OnhaAQpB0MNVIUVVyoBTEfdKYRa1akrYkjkhP+f7dA1jluLwjbGsfv/m3ze889w247Xq2zFjwINvTtVzOwdOOPVeSTwtIkCs3MevJDGhO1FgGLGU2Tar6hOoaEnlpii7hsuuJWiVF1UkzDYITqZ3JiAJvZN/Qz0HZbPYNajcSVDx4xJo+oyf9NPbJTz+2vzHGfgfJYdNjYHbmzL5gyYx/XUuN6wcXKGmyGusoFjVIDaw1bddDTJ10HbaJJMwGoiYk1nK0iYNop0TGoAjA9hbRZ0xNUv6GuNTl9UIbbOFKIx9SKHkifu8NrSKfPnTQ74MOLPWqQ95SaLuNaB5+Ili9ITLmYVhk5BomWYxTmjPyFLR5hNRoYXOvI4a/WTHmmKdoyOhpXRmQD5YmE6B4sz8otXzRCdvWLTt586qlE1Nb1w803Va9QPXIJJsU2yZT1WSFreeT77uS1AM5u4DXzgGORFRR9kn46wQMMkkr6siM7P2dd4BkqIUoJFKsWLwAmamKLiJMvsvJsjlxzSA1XkjNrk/Njkvl1QO3VE86/obIJ697Yl9xt/b0DnjjvKI5d934QUHrlr6RdLOI5wLki0EzWBTjfkKyCaLGkE6TkWQ5yEpTjq6BZIfpZKkxqjrhjN8VXPTTS/f0+nf8HsxTVt5x/hy2Zs6YmKCLcQGS8S7hGWOhBH6y59pCTz5NJtXrxTTy81+/Xj/j2z/N57yb/njdk3UzX70g6baT7jhkaBGy7Qzpukc1kTIa8e17p0R34iDIt60o+OCOizeUNK0ryOfcPfscPC0AwOo5rowmBylpJJcM5lKDkqDUoONnj7v+0cn5vuPo23N/8pWZkfXzJhZ5KXItT8zP0KIFXawHJB88feHAXwlmMmlbAP47wkOY+SSnOGAFiNlOZvgRrAzHdfwGmFZ8LuZORI5FX0aAAUEnVRH9DFLCZixJFlepjSKUGDhs7cDxx91vDj3ucTbowGSmDxhI3g4sz3vrvFWz3vievWXtCDPVQLpvCwqGj5SxjfQRo4iBogCFPMcKViI4gog5B3bWEmBo3JZc5hzOMdKcKPAJiwLlZCqvQEafttf1PXxTRqEjT7YwL1drMayYdVx0cJNYJE7tTKcmTyVWVGrF+w9+Z+iEU5+MVFb/i1VP2nLgX9J9e0a+YUOU6ucd1bpqyXkblsz6bMOG1dUR39GjKidThfWn5EKBN4/IOsAw+Rapik+6qkrb7SD7gRcf38HkFS5C8P+yUAKce/n3oDIv7xvB6h3n1fA2eCjcwXkDtQJ0dA18Lp9s8Ps1Xbhhuj4nz2WU0WN+1biTn6/45Gd+wAadlreRRj4Xn/rXL66d+/wT9/by2ijmpTroFQIkQ78Y692ARoXFLECytGElSbdApXZgI5/P+bGPzXRKqQka9Ikv3hU9/4c35nscLKiW3PT95dHNiwZEwREnRnaQdlQZF1ESXdXIB0hWOLWSQXXRPjTx69/7LJt07ot7e14Al0W3ffGDyNZlI4xMKymeR7pmkOvYpOpEm80yOvo795ysH3lapwWBvHZx7wV3fmNVWfOmWI/82962/sH1faSpxTiCdxoZGBWOY0SG69BWlqTyz17xk95nX3VTvlfNW94rffvWG1eWtW0uSjopcl3Y/xrkeukckNyTj823fQ/l/RBgywXJHjThQ+vrHHfl3BoTqPy4Qu0H9RqgzdlITAuAzZD5FKx6GXiyXCI3lqQGZhKvql52xLEn3188dupfWPnw1gPZbgccJHeA5TVvRGj9ss+tmzHt6pZNayfZ7S0saRoUBVvCbidmozjME6sLueWqYQR/4YwQTQsZx6H2H1eyTE9wkMWKJThKVvFCpgkOTHXngXyke3cuqVUtmdwhQBYVsJIRQIi2sUiCmhxGraRRQf/BKwaPPfavsRFj/kLVU1fkG6HYu6vcP98WvOLaRRXe+g0nbvhwwWdqVy2Z4m5b39+0m1iCWxThlqBPeFZG8LEFb8qIoDhO8H8dzyYV/RWgFAA4+AFdSNArAvm7LG8L3VgVsoihfnQIlvO5Q8HLEvV9CmncJ91nFBHFD76U2uMuOYhqR5AK42Q5juCuAsRpkF0zE9Tgx6m1oLKp+tNn3VRx6jd+e6D4ynzzW+Xv/PLni4vrVpUn3BZRrJdboe0GTnVhXUG4yIUNK/plqBLRlUiWzUxq1Qpo1Oe++j125tU/z+cZiDGkri658J7z1hRuW1ZqBtkp5GewGBJZLsE/VwV/FFHzZhalhuJhNPlbPxzGBp241xJFvG5J5ZzbL19R0loTN5FN8xxSVV2mKzUmIsnjr77vGDb0lPc6uye+5b3quXd8e2mvtq1mD0jO96kfHPshw2dqOooRyIOLraGJ8Yi5DtWbFTTmqgemsBGn5s1H5otfnvz+r25/t8xtYYadEuOWDpMwtz2gREpqY892OLZAbiZa2tsLxSBQCUUtRqihLbEWgpYAyYKYGLAHDEmsJ4+r5PmgDnEBtJkaJVeP8Ujf6rnVx019gEZMeJZVTUh1Ryt3G0juAMt8tu68/sEFi2f899b2jcsHJJx6KiSbEqrkJgoGBtMCSZtQxoQHttYauRQRDwaTD6yu8Tv7cAJFi5yCvZB2EU4OWXmU7mj+7j2nNFPxRdTOUjURpQM41uEW7KGbm5RSkrSNdNIHVq8ddvIn7k6c9Mkn8q3G79673f7scCmb+c9nnsgseP2khFVXyJCq5g4ZzCODO6QhUoyCAqx2VaSCQDvh5LqgVYBSIdNDFmpkRGRY/gjQxL0OwAwHoKxIodSnxN9CQxVwsPKdZMQQBP1xDEpIWQl+s+RviUGJJA2DqYwcVAkTSXoIBz3WId/XyPFN8iKFZMWSvGLssU/3Puecy1nx2KYD8axq/n7PI5un/f2bJXYD6dwSFqO4NixsUXyIgl1BRxEFuBIcSxv7fePYabEotZglNOb8Sy5kJ1+Sty00r13Te86d568sb1kb1wHuIXmIawfP2rfFggkBclRm+16GmrUktVZN2jb5ihsGsN6j2/e2rfnSV46d9/MfvV2RrmM6Iu7cE20mQgOMUU203J94wyOjWf+JizoFyetmjJxz11ULK6w6oV7fsx26LYDFOtLSPoJKCG6YBqVdW7wzduXIrUOvfWgoKx3Sku8d8pd//s0Fz//xkUJE/NyMGONEjaibIt1Afw7lxfI9Q89+h2oLiPoa4TgMWplLKoKa3M7hIMsgpGAlY9zOWUzJwBHmLo1SGZs0QyezsJBaPE4NnkaFg0ZsHDD2uNuSn5zyBGMjkZjrtq3bQXIHWN62ooAWvXX2qnenfat57ZLxpt2qRNDwHZrFEiAj5S2gr7AyxmRqytWL+AxTEycpsZVNxwrJNwGUJS9GAJkOVYvD9yVHR0V6G+A4o2lkKwAlKNhD6sOkjJLg8QFHz6k+4ZRf0FHj/nmg0xz7863gfEP02Vtv/3Bg3dz+5VZdR38BGJNAF/pKAGQB+Ah1ogGGBU0i0H4MQJGkUsjVcgiWQ8CMWkfoaUPqJlQ4EJbchFVz1/ofIkkA66HKBWy+Jc1DFgvKop6sXBOi3MIGHLqSmgGbQ3ENjuNRox4hc/Tk94afcd45bNipeVs07+lz44v+c/y7D9/2VrlVp0T9dtI4FiUoeJPvtYT78p0PC0TwmRwHspmgPT3fjt9LK1FqjlbQ+C9dfiY74YJ/5XscXrtqyOzbzl3Sq32DpkHzGfeAhQsALKypUVDlyDS176apUS+m1KCTZ0z+/m9Oykd2Lj39sQvXPvmLxyvsJpEtADB2BT2UkctUqo31cibc9PvBO7Nh5SunHTfn3mvf7uU0dpnuk2+b9ey3b1oAZjiqqpCTBoDlZEYNak7bRLEERYef+M9+V//h7K6cqfnRqx+refuVi+LckxbAikIObFEh6WoYgraV7yK/K9fVs2/3twCYxBw1YCLHikwrApWwKZccZIm74LQs0Ji0SQ+kOzF/+kwnm8WJGzFK+ZzaSPETAwfPH3bcSQ/royf842BRwzpoQHIHWOZco6WvH7f2vTeu2LDw/TPjTmtCzzRRlCyKAuQ6tpx4RGESnoJDTEWkWSHXw+QEgwCp7Ytqcp3JukvhLsM9wn9cFWq15IE/eBgX8GGhoXuekOFK+eCBauRrGm2zfSoYPGLZkE+cczUd0/+1g9GYYl8MEbN/e8vLxpznz6jIbCHfkyAGtArgDdAq0iiIQZuEVbtBVFPSAoK/5tSUdvDlxap5B9nCDk58bkVwjp5lHjeEaxAcXlBCBM9LRlrlJrUm0b9DygL+ioELPyIAJCIAOsJCpDgZUqNx2pxWqXDk8YsHfvW7p7N+Y/YrUIbyzQe3/XCRv2bO4DLNJsPLCACP8keuxcjnasfCt6MyOohGSJDcNVv7lBqjWr2cjv/WDcewkWd2Sk3Yk8fCV8waO/+BS+YWNa4mQ4+TpptkOSg+IYpoTBQgq2ZMZg+4S/VaEfU+7bKf9z131/bROzv3lqfv/EnmjWdviDZvFhrZqAQX0pbg+yk6NRb0ax4jdJKP7FS9xJ39zzMX/f7Wl0ozddst6PbkXnu+c3C1AIAKpkFwkrEIh9y4Z8Rpk010zFevvoKdevkj+V4xuO/Lfvi5ObH6FWO89hTpKhbe8C8AILIk3cKXhVo928ezBTAeh0GYMPuJOxVBGMxxKOREFhpFo4yTooMqoZDt2bKQHZlYTdbqSCqFRqqiCfpZ2tcorRdRxixKlQ0+6pUjTjjlYRpX8b+DRdM/fKIHHUjO7Wp889xyWrH4pMZVSz5Zv2r+Ken6mkG6m1YiiuT6+RbkluDox8khTXh3Y2VNUF2AfJmLqnJo/UJ0CZEzhRg0fiE5BVI4h2SXlCA5HDeAZBO8YxRLqhHyNIPaXZe84hLqc8zJDyT/331Xf5zbpebV33+37tkHH+hl1UmZGUReBeDAix0h2/FElS0Ar9iY5FkBoMlMBQBqgH65BMVhWilcOee2nygY3dE+tAtvIK7F8AX7lRwFC7/AAj7UFwYIDvWERSQ8WN0L2oLknIuFpmtRjNmCtMSNItqUiZLbd+yKsV+5/EtsxLFz92cfqP/L7XdtmP78D4qcBopxWNwy4eblKjEJ9EV2KJBxFHcg6SKyHfMDyWGkv01N0NZob+fEa24ZxgZOWZPvfToLpp2y7LfXTuuVqRG2wMDHNvfIiOhkp9vEIlTRI5Rx8Z7p1BCroLEX/fB0NuEz/8nnnCt+eeWLfO60s4rsZuFoiYJnX1XJheycEqHWkur1o654eBir7tzBsn36ny5d8Zef/abcaegxhMjnARxE+yAoJGJF4CHD7In71KbGaFuiV/uxV/34KFY9dW2+l8tr5g5YdM93lybbNkaZjYwIFmLgjTqkMlkvJMVoDtcZNN+WPXT2wzNGrQPAcpidDEEyWMggxQE8Z8AnRkYSmQbXFZTCSMQUAU3LtkUdD2qbUi58FHReWNFndfmAwa+XHDXuv1Q1ZDo74pitB2urdGGKPrC3xPkbGs2o/fTyma/9oG7V4kkRN6UV6x5F3XZSPFukG8XED96fSM9KJYuIpoqIMtQGsIEvCCCkqKbgcjlCp/Xw3TCBWw6Any7UD9pSreTGE1Q0csLrVVf96RP5pIMPRGui6K6r18aXvz1m7v3XzClN1ypqUEwHjVEF/IjA8VHMQIENt4TL4F7hh3eoLYiCR+FsFLxOAU2jQ4s7MLSR4K4DbwvKT9eUVYKoNKhDH7FPl+fpEHYXxatBEVngVAf6ka/BAdOmOPOota2ZjGQBMb2CardFKDJo4pZhV37vKNa384jkvnjO/IOXjpv76H0zCprWszhvJ0NTKe1Ayi4egGRErdzABRIPCSAZlJdQVmjPJ+hcGgyuvVVLUH3hEduOv/HHg7vCw7befv7cD/94898rrK3iPUIRiouCSRVccZvMKAAypxQWXXqMWgv7NI353kODWL+RDXvbhhgHF/74t0ui6+YPKVMyZGUc8oPMmAOOoB4jt/LIRcNv+duonb0fNc/84ie1r/7+hgq3UbqV9myHbAu4PtQsVOGCKqQnfYWatCTxEcdNG3n17z7ZlTGSz3j6vHmP3fV0sbtNLF5zay6g2iLUp3IyaYdsI/Zc+E5bQLg3ulLNKYwog8In6nJAbQXdC7JtWKyh3kUzpA+ALzPUDnCXGacmX6VmHnGLh4yfc/SUs+6mSWe9dKCKxLv6eA+5ERIpIFry2qiGBe9+Zc2C98/hjZsGmr4lpJV0pABcm7gL7WROpq6KVCceNB6YrDCHIxEXciNMYxJQH6aue+jmwrdQ1cnL+BQxTdIUl5pcj9qLKlrGfueHw1j1mQeFtFuoRGGtXj1506Z1p1mGbo/47OXXdOUF4HUfJhfec9XyaMPq3gZWzHAuU2C5mqs+kX1FQpAsXCGDiDAoDrm+8vJ6spSHDulBQesJAHLORWe58Xt/J9IdUQLhUNZQyLmDTp0j2i5VX6RuJYr7JBdd8vJBu3A8iwydkaYzasm0ka4kKaH0obWpOA368jduLPrM1+7a+6vbsz1gYT/7rutXxrZ+WFzgt5KuqyKC76sFwqlO45CAdMlX4AaJB2MGLSxB8t5EsbKTvHwQLVoBtVYetXrSbd8c1hVKkT39Hxct/RoT9EsAACAASURBVPMdj5WkaknjmqBAgM7lujbpMDuCo6DDyTdiZGkRor4j3x9285+PyQfA8JrZZe/fd9PKyLblhSVMFpaC/IznmEGv1ApIqR7zzrAbnjh+Z09g2aM3/8l69/mvlDqNgSvgnj2rnm8dfC0AkAy1CUR3OXmCHdpglFL/sy+7oeTTl9/dlSve9ufbf7bh9aevKeZtsuYBevBhTZDgo8o6jJ7t49sCufUtuMuwnkX+HZOJK7npCAx4nDymkstVcoSPgkkW6RSt6Lex78jxzxSMPeEJOvKU+YeaItYh3cU53xKnue9M3bh07oWbPpj/Sbduc1E5t6lI5cScDLlOhhRTFykiGylmFDlB/goyXK5LtmOJqsquAJVD+fUIJcRUxSQv4wnqRczglFJ82qzqNOGCy69kJ17zcHfeI6+Z3Z/mvXXOtsXzztq6ZsWEjM8L0lqEeHnVshNuufSoroAb3Nfae78+rXXZ+6dENUaelSZdcUkHrcKTK+RwkxJ5OVFLEc3c3vY85M1uZ34THmA/LMREdTGqzUGbCM01trO5DoAlC5wmg0hyCKQFmHYQ6TSoFc5tcYNsq50y7TYVJftSo5cgXjVm5Yiv3nAUGzJkv6RcsOidf+dFc/X1c0YXWA2katJem5QCQZnSfYuI2eQrHOV6EiQjas6Q3MtPmUEUZRJRk1ZE3rDj3hl97W9OyAewho+2+bU/fWv1sw/9ssxuEP5GQt4PoIJB7MgFWYRsTyEWL6RGblK/Yz/9m14X3frNfN4rvnT60bMevm2BmVrPClSHDMEJhVQjJwt1BXqSooMmvnnEdb+burPjz3/g268bi1+fWmg1CknCHqCTz5M4OPYRNTigWoH/qZLQQ683e/NJ33voODbkmJn5XiWCEqvvueTN9Kr3T0rydlmMBR12UccAjqksABaWkj3bx7oFwsJvRJSxIQMvIsxQI1JVarPS5LmctEiMXDVCLZ5BWmm/lqL+R007YtLUx2ngwNcP5aL/j00P53WzK70F885Y/+7/rmxYvXRsxLOoNGFQa2sjabrUpkVkh/s+GQojI9CxFSvwj00r5PGuBvJUihoRtBQ33Ux6PEp1TCO9esyCETfdOelAS7Dwlo2lbUtmT924ZOZ59fNnnhZr31pYqdjkpdNC27ddjdFWJZE56ca7B7H+J9Tkcdcdu1hP//gnH077+w06QrFOmqLMJQ0vP9KX0EoJABUKDmRRHBjwgR4kHOIgAZcDpeU/s1zlrJpKV66y833DgsKOjGeHIPNHwWMouZN7JESVdZeTYqjUwlxKuxmhUx41TPJchZrSCmW0Shp/8Xe/wqZ86c/7/g7kEZf/9vp/OPNfOyeRqiWmQMoKxZIxAZINniGFwZEPgB8gOdoBkjuL4e94jUKyKnyGwW98B38HSI5NPOOZIy69p0uW1Fte+cMPlj37m7vKvWZKqLL4E3BCNaAUg1SlRw5XKa3FqIFidMpF37qYHX/BY/m0J3/jr+e+//Qjf9fdLRRXbdIsqeLjaYgkq+SphZQYfswrg6759RmdHR+LkvfuuHhJ0Yb3hyWthsANcs8pK/lcc88++68F4OQpFGzA1jcManMdaisdWjP2+08NYxUVbfmemdfNSC746Z0rzeZNFabXQlzUBqAwkJHGkZHFj9BmPLznz3wb+BDaL9T7F1kERXoAoM+lXJ8szSQ9WUS2xynlaVQ6YPDCIeNPeohGjHmZ9TtuvxZ+H6gm/NjBQ1TM05JVU9fPfOvLGxbNPi1mtfQ27TYyPYtMBekojzxfKhiAYyPUSg7TDbq0qmcJuSo/USiSdV6qhSKRGFl+lOq0Un/i1274BDvmrDf2dxPxpoXFtHDhqZvnv3Pe5jUfnuKkGkqjii1UTTQnRSZ4UCi2VGLkRkuoiZI04WvfPY0d84XXunJt/N0/fmbBEw+8AOcf3XfIRJv4FmnQfAxBMtpHSNkg3Y/ImwTJ2EKeby4w7tDi7uTCwmh07v5duX6Y6WQj2MGROqLWWTpCh+14h/UOinyITNKpPZMmlowK1ztu2SKjQCi+MGPUbBtUPObEub1P/+6xbOT+0avc/I/77617/S/XFqS3kqq4YhHieqD+KGR4bUQCJAvhtw6QjMXHnlh67wiSczWtm4xi6n3qBfeVnHvddV15BjWvPXbTipcfvyPeupXiKswcYOEOlgXQq0WQHICeqKUnqcks5p+85KqJ7MjT5+Rzzta/PnjnmrdfuNF1N5LO05TkmjCS8HW4/KGMOU6xoZOnD73m4ZM7BclbtsSn3/+tdVWNS0uLnCZhk75dhiSfi+rZp9taQNjdB06giqFTi+9R2YQzni+/4jef78pF8cX/GTPrl7fNTXgtTLyD3CYFxXooDvRhJwwXJWgmAyTnl9HpyvX17HtgWiA0yAIwFmomwivAlZFks4C2+AnixX1qew068rXq0ZP+ShWjpu2sYPjAXPG+P8vHDiTnNhFvnFdESxed3Lh4/nkbli441WnfVmEqPqlemsjDlOKTzmVF8O42pJc+boMBQLLhO6LgsQ3qFkylKLisLifPV6ktUkFVx33+sbKv/eDi3bVPPp+DE+xtXHvSmgXvfHnrwtmnGW115cUMoLhN2D1rKiRjoJUNsOGTYSaoNe2ToyTIM4voyNPPv4F94aou8e74mlcGzvrZ7UsjdmMkwmEoQqIQVOceaQojHuiAhq6EwsFRpBuzd8w7bBxlYVyo6Su47oIakC2s25cgOTSDEUovAL8dGuBSx1nSMAInxaCYUF6d/Bs0iUEPgGRZBubVUDtRFWKeIwrOYGntqknawOP8uKtuOYUd/Zk383nOu9un8V9/uGrN8w/fX2RtJU2XbeV4GpmKRponU71Cug6RUoa3Vkbzs06RIUNc/m1Hi3qxqAnURxD6YoriKormtRrJ9Oizv3ZNwUlfziuqG94XbJ5TC2d8LlWzbozV1lKu+H7UU5QMUyhVHI+0coW1czWS8iNxauBxfeAJX7qLlZfnZa3a8PzjP2jbtGSi49UnFC9NUSG97ekO45G0r1C7xWKxAUcvPfLiG7/cKUjeurrXs/fdvKIys1lP+u3MdX3hBittSEgNdcKxb+i8KSzACUYBEOeThjhS4UW2dM/WPS0gahI4E5xQblkE9n6LHqdR5135LXbatx7qylXx//3x67P+cP8fCnSfNC8tzCI0rMjhLurBp8CQJjlQN+gByV1p6m7bN5w/5JipSVnQgLsnfQCwvmeU8ZGpihLXotTu+WJhXVRSvK2o7+DXKyZ+8imqGvEGGzCqsdtuZD+f+GMNkrcHzGuKvFWLTl4xb8YXm9YuPkVp3NI7YbdRTEQQMQkHg33wG6LXYqIIf6PgL6i8wqAgvt3B9dzPT2k/Hh4ycOBPOoSCKIX0QHcX99emx8muGrJx9OW3DM/HGazTSRqj+uoZ/Vrmvft/K+a+83W/saav6WWkyx0qYoVyhCzKwhCMtE4kYpBj22JK1owYpTMO6dEERYcd80zZNX/oUqocagHz7/jjInXdrGEJp5n0aIysTIoivifkAZkHC02AL09EWhHRxOBiBhkILDAgvdb59v/Zuw4wK4qse6vTS5MDOUhGQJCoYs66rqtrXnF3dU1rREWMqGDCiFnhF9MaMKxpzbrqiomoICIgCEhm8sx780Kn+r9T1T0zIKi8NzKMvOabD5j3uru6urrr1L3nnuNHcretwGxbbncjKJcSb9h8jnLTvzcvcJPfFPXJcpwLgw4AIamY4SqOAKO2m0PxYAnlDB35ZJdz7v5NFkv2jJf/+s3jN/8LINlltuS8OTppWIwArAsuNSy4GSWFYYZOpATIVUMUYwEh/chUzVR1I6qFIjXBnLzyYF5hhRbO2ZiTX1ymhnLXBQsK1xu5edUUMGopkFNHASNKejhJBbtEGdu58km8pqaQlI0q1SKRkDQoDiWneoMcB4M/5CSSubFotG0qVtvFjkU716xf0zW5flU3NVndXnHqA4qbINVKUlA4dAI4Z4HytjyzzfVd8VZRNEHvAYUwoUVoDSt097/+nsGs857fZHKeqikXT1n/1X/P0R2bNBfBFLko4syzjxcvPW9RutOgiEx6dMfbF3M/JERBI0ypAbIUSSkErQZzMZ7rgB6kDfUmJXO7kF3QqSyve58P+wwd/rLRs/v/tqbDvuNdaWYt2imHN6+ak0+zPjlt/mvPPZhrRgnqGAC8DUDZ05n1QTJCLf7mp5d+HyBZTm5SzEUXQESYUwiQxCmm67SOR/iBl96wH+t/3GfpDjWhTFGxpL21YM4Ry7+ecXLtjwv31pN1kVzBqYyKqO3WNukMJycCpMoBoJLJpEj9UJeB33eaMLZ/psV7yx+/6fnYly+cnG9XEelBsk1LmJ1rmAhcqabgqJZQWLAUyQEN2rJoD7qQWwfJ6fbY9tnPL/zDdcCGW2gSC+1nWJXDdgdGIxGKKbnkduy2tv9FN/VlbfqnzXPc2lXVf/HvY799YuKrpUoduYZKsWRKOD4qTPP0OfHiDpCr6w7PC1WHi4tXFxV0Xh7IL/0mp2v3bymcu5bywhupoKCGCmpiRAc4mRTibZ/eb11n4XyhQSvLOtCqpQNrVi49pGb1qiPKly/uWczqmXh/Zrft3gN4U0OxSbwjiVOdVkC17Qf+OOKMm/pmkvIGb33FxBNnJpbPGWYgMOESGai9QHZKQQ0PIskyMiB04XdKFLHdb3ezn1CYiXFLSJcmlQjZeN8KkxAEq1AbQpSwXSrssduKNnsfM4F6jHiddRtc0+wN2cEPuNMOb77w3aKvpty2Jq9+fSjkJL1UtTRbELBRRJDhVuaFCf03gQjd+fq2v12EcPuMG5sYkxMcQDI0aAGSfQmxuBagmnAbajf8oH91+Nttf/+1bRIT6qI1vamybHjlD9+PKF+zco/KtSv6khkLIX0XVi1RJMdTCQooeA3/8iZ0Gb2iAV+3sS63kzng8nsHsW4jF//yEbb+DXP6tNO/feaOJ4oc6MYio+hQGHZ1FsxDgtIkREEk2RaRZHwUsAHcwJGWkdvWuMnFkWy84GAjhe6DZEXK+RDlUNQ1qDaQx/c6b8yRbPcT3mvua+Xz3j7sy8fveC+QrKB6VSc7mBPt0GXXxaGCNt+VtOu0LJBT+INaVLqc8ovXUseiSqJOySwIbu67sG3H43yOXvfypzesfu+Jqwvs6l/zCG/bCbLf/sUekHQLqV+LQE6Vmk8lB570SPtR157/izv/zBf42gWdv7r7/EXB2pWRIKkCJOMHkWQECsT82ACSW+/7L5M++n3si+wAwDBqJlAQDQ16GUnGb2BQVaNoNPCPJ1/J/nzLHb+Pa972q2il0/u2X+jmewhR/hseWR5Yt7Bzrl23CfCVurM+OEbS18th428PJMtf/R5AcsIDyYbgqAIACq4hJ0qoASFMX6YXpg4ee8eerNve87bW87zqh3zasGZQ9aKvD1/17azj6zes7GOYMYoYKjE7KcBXALam3CTXTIgHMaDr5Hic360d16+sxedCq9PbMDmUaYXUe9RV/8g54NQnMhkR/MfZ3efeOXpRQbLcgPQbuNohRVI9iIISBINu4ekKC7qFLXWPweP6vYFkXI+tuognIOFGFgsJznrXA46+r/jU8Zdk0tdb2jc2990jZkx7+IUhu/Z8q7D/bv+hrj0+ZO33K2/u82SP17w9EH3r8YuXv37/fcXWFt2vm/dk2aP9pAcESAZHXAG4MahcLaTdz73mcDbsz2k5OTa8W2e8dsKMJ298qdipbADIAMnYhF45c0XxXtNpMXt7Wl8P4D6CPiNgjRsk1VVlxgA0R8YprulUHcylwaefdzTb45w3W98VNk+Ld2KQzNn82875wlg+Y898CxmEptFhGDQ0gmRJRfad12Qk2XtltPLKcH8lCbdCXSwMkIJBkQYc5WymkhnIpzI7SDl9hn3Z5x+nH85K94kKQ5eKuW3px7V9kytXjqxY/eN+ZWuW7e7GK9oYTlwUW+lkUkDXyETqnMGtCfapIPDCyIULeU3NM+34uaHsy834ALlpRHkjy6Xc/U6Z0uOv16alOdsIuBca88ZdtTBU/kPPACxXrSTpqhTOtxmMN1HlJnnSkrNFpEP3Vk4brR4kC+1TbnmRZJk+RYQc1yooF1qQLNJJ6777xz2ueuqg5nn1NB6l4psZx6ydM/2kQf+4YlRzHzt7vN+uBzZOHTu5cubb5+aJIEN22949IOmBLjlQm1DzqCbSsXbgNXf3Zu0GlWXSlnXP3XHX+unPjSmA0x5kIiGH7IFiSDFiawgiZYv2MunqFt0X48dWQLFDLRKKpFUKOMie4v3vUp0RorKcNnyP8y4fxHY9dkGLNrYFT77TgmT0+ZKp45+3Zr52cpFZ2Vihi9WVsPP1QbKkXcAKV0Jlz/LaK3Bq7ZwsQa0QphR+AZcjCjV0z24ywXWinBIqt3TquOvAzx09UL6hbH0fKxnrQvG6SDBhUxjSQNwiUdCDAjxNSu3ZjkOqFpDSciiMRqSaKaTDzIVJAXxhYfkzm6ig9nzjAVqFJqgnR1Op5pHVe+9Zg8c8slemLj6rJl/yQs2cj0/K51JdQ2XgaoFzDDUFaeksuNpMRpD9SEqrdmtssNL2+MgezUg4MXogmSvSqdJJOcS69lvR/cbLemfKAd/8dq+e9eWo8uUL9h1yyjkZLXZa8D26U576uxtP+EZZtWC3HCe+U15/y180OMIOpZDOUkvI6D388y5XPrZPJu1C/ci828/7n7Zqxn7hxEbSvfddI0j2C4NVz0F053WszaSfd4R9JUiWyXHdVUh3GrnnlqpQdSBMZfldY3uPvaEHa7d3RguvHeF6023DTg2S17zy8C2V7069pjSFzK4XERQpCE9SS3A2G1UuhE6S19O+RIqQT2mtvQj+EYeslgaBJ5FKA7hFAZfOU8LGGNXTCZsRN/IpmrQonJ9Ljp0kN1lHAU0ljYFTjKWnJRwOER0OGrqQBjJNm7iqyXSggm850trUNYlB9xgxWkjLNHWy22wkN9W5xUe+MQR+H9XzqbK4V83e54/twTqPrEr3IcB+zgdTLvnqxan3lDpRCtr1pCgWWQD6AMneRCEWSQ3Sb57NdGuOpHggWYHOquChYSUj9aAlSGbkKlCYcElN2mR36F3b4/rberC8PZo1v77y43cvTNVVdehzzKnXZHIPs/tuvx7gK6e3/+L+61cU160PZEHy9uv3Tc8kM4EpClJCa0u9Dztlon7imIyeIV65NO+ziZctLalf0SaUqiDNcxZl0EVuUoOBeQMb3h2tOlDQUrduBzivoOt42AWa+TDGQhYZm8UUqjHyqKbNgJV73Ty+z/Y2FNsBuqehCa0V3jVLH9Z9+tIZy5++/fFSU4JkaQgh/xYKoJ5+oARHnnmENBkSAFJ83spBsuLqAgSCpC+0aBlEwUzSeEpIgoGnbJmcVCNMRjBM0dpqCgV1YcximimRjgdghfGDiEpzR9qVouhR0YgrqjBmQj/BPpVQTctNwiuXaSrZ9mZ2z1u5s03dfnB8/MT1HNoQbMv3O/+qvdmuR36ZyaDg372952f33vJFR6uG5bhR4fyWci1yVV3QDkRBA+67fxIBMKWZSGveRJRciOSacgHgg2TGBN/aUWDxblHEZlQdKbV3veGhnqzD3j825zUvfvO5mwOhnIpuB//p3uY8bvZYv10P8K9fPurTqbe/2casoRxb1jVkt+3bAwjUYHFrarlUobaloX8fcyQbedy7mbSCL/1k8PS7r53b1i1nESdKios5ALw4+Z6Wpj4yswrwkAXJmfR2y++7qSmW1D+XEWaFqvUiUnof9NmAy+7fb2culN6pQTL/9r8HfvXANR+1TW2UBRBeZb/gwbpIZYFcIVfQUunCB8gSJGNrzYVbuB4U6vkgWVyLWBFAI9EUvGRBM+Eo4ILIkHwxkpCIwYoTD5TsHyFMLtL1/oMvXekEHUV+Is0fPPUQ2aPgP/mP6ba/MOJqiKoDhTTo6L9dFDzigge3/QiNe8Dxb8ZN1y0tqVlZnGfXkmvVkxpUyeRM8pDB1xY/nmweDCp+LyAZOsReBAERIzEZ+iCZOxRSVdLrk1QRKuX9bn5kN9Z+n4WZ9PXm+8549t4ndhkw6L12gw58vjmPmz3Wb9cDzv/+7/wvpz34UBsnTmG4Cma37d4DYr6yLUoEC6kqr0d0+EXje7NuIzZk0hD73SlnzX/j6UfzYeyTqiFdk/Ne0wxTFiRn0sM70L4I9LhSYtXFYkiRdTcWHIlVjWqNUsobceKz3c+47rQdqNXbvSk7N0he9XmPubePWVxSv15TEeWE77ELHi0TaX2XQzxd91ISMoYo1R9Q3SvvVesGyXLliAfDFkLiPogFgAWh3y/QAOCVINlHxD6oEo5yAiVLgLypE51v3yyZ3JvyvD1LZ5Ki5elsKUWnWi1CXfb+47Mlf5uY0YMMLt6CO87/xPhh9r75qUpS4V+lcML0L+gWrlQ5UUWUHOoPMvfQ2rWv5BJFFmvK29hIt/C1wJFyNVIWVeW2o75j7hrKeh38VTr3a2v7fPLozf/tve8ht7Tvu+dvbn/enO3emY/FP5h0xrzXnno8Lwmdeampmt22bw9IxzSiWKCAErvsMWvg1Y9mXJtR/eS1j66Z8d5ZoWQFhZjMEPggWZhOeS88KCHIgEiWbrF973ozng3ZAQR+QIVE0EsoXbgC04BmV6mVUMfDzh3f/s8XTGjGs7a6Q+3cILn664Jvbr5kWbhqdTHcozhWU45JmqIK0IeiMndzkCy0ZP0ILPjLrVdMXaTrGCY40Eskx8yHfX7UXEJZRE3xg6iqRzHx9D4aQbEXQvYKH/0nwR9gPoAWps4edUG8YgUHPL3nxmIqxZhGRveh3/W+5vndMi3eW/vC3XeWfTTt8qJUOYUVTraZIlf3eOlcgmToSKPNDWnH9Jq+w+zlL08ESPa0wSXVSN4XhXHiNvIpGlVF2lL/0beOYH0Omd1cFwC93Y9uf3HhHiedeWJO9z7zm+u42eP8dj3AN8yP1Pzn4SnrZn80KuxYP2sG9Nu1IntkPK/4U6EVUP5BJ97b9dRrLs2kVxAoWHrTqLnuqvmDtVQ15QTIk8GUkWShdiPULRRRuCxAcmuuyciks34H+2JeZ5D5hKIVQzYRNEabSEd9EqMNWhH1P/X6v+Xse/zTv4PLTfsS0oQnaZ9vh9oRUmaLxx+7kFZ92zeMijPbIgUSYFD8AiBElBWcWs9ZSK6qZewNUmkS5LVekCzsfkUEEbQHORR81YYGiR+hfCGjqaAXiGKuJjxsCZIlQP4p2MXxJTVFyoy5xDwpIRm/zMzWFC/tJHGK5nWNDx0zuTPr3D+j4r3U7P8cM/exm15DIWcO4+SaKSJNlYWFXBWLI5huSJDsycGJiar1bj5IxlJI3kufFiMzDDCHtiBNogZpfaCEj7jq7t1Y1+ajW/AVs9q999j/LTr8gmsHs/bdVrbentw5Ws5/+KTXd/95/lHr+y/2z7PqSHOkfXx2a4EeEDxhg9YpebT7+dcdFxh67KuZtAJa919POGdVQXR1Hln1FAkqZNumfK8Lyp0EyULdxwt0pBvgyKSd2X2bpwcEkgG1zrYpAAdb7ohFkWboImOwXiuiPS68Zz/W/4BPm+eMrfMoOzVIxi1be/+Zr1V/M/2YoMJItW3SHJtUMJEVIgtmEgrUHyQYbgqSG9UtWjNEAviVExzAMSgkqHKV/GK5yWI+GVVsrIb1gJToEBlZbaBdkNbA3RYfy6NIvjfetYqU2JOblNdLd5PtcanMaEPDLn5gL9ZvnxnpHku0beOCtjMmXfx9QfXqvFxM/rZMI0teNSLtsKp2yBXOezKL4HOVMzlvS+7bCJJlK2SBKvj4spBP4+Bla5TUgrQh3C62z7iHerK2u21srjbz2c/+4Z2X/z3tyCsndWWF3XY6y9Pm6sff8jjCKOi7uftXLJl/yuL5s/6Ux2ORcLycgk5Sap9ntxbpAZCkXCVC5ZF2NcOuvbdvps8lXzp9yNd3XzG3JFlGjNukqK4oxJYbQDLohRIkCwc+AdJbsbpTi9y1Heek4t2voHjeFnUn3EH2HL8C2dClqtxOiaFXPNKbdRq0Zsdp9fZvyU7/hku8cM2tSz985WqDu2Q4LgXwUnAc0hUmCOxNQbJMNMmIm//3z8mXbf/buW1nFC898G09rrUvHO8fBeBYLhB81Q8PSIlosOe4pNhNQPKmVt6SsuHBMCGrJ1+oDQWCfjHktjW7ybddUhWXNqrF1GvUDf+M7H/ilLQPJeXl2Hf3nfYhXzznwIhpkSEqu702kyohPTztmUm2ymUho2flmcl5W2pfHyDjnvjKHRIk28QVS9w73dHJZAGqNSKU7LDr4sHjX+qfKa2l6fXWvnDdPXPmzf3LQbc+3oOxdvUt1RfZ827aA6BU2BvX7Lt63uxTNnw3749aTWWxbkYpHCDiyVoqNBil6utJ1Y206VLZPs+sB6AsZCo5RL2HftDryicOy+xoRLHpL56+/Lm7nihJlhNnnBzXIpicimJrDxALtz3ukubIeQPzRzaanGnPt9z+AgM4DoU1Q4BlghysQmSSS2bHfit2vemRfox1S7ZcC1v+zDs9SOYf3fOPb1567DHVSlHIZRRCFM02SUPk1FO4ACbEy2BzkCxvX/qR0Ja+/T5IRrwXShZ+FBntEtQKQSloBMmIBiPNhqgzwGEDCG7QlW6MuPuSekJ71988GSHxYm3iYJhuuhZUEY1sqjBKKXTAeXd1/8tFYzPt05rXrr1l+QcvX5OXsCgAi2oxQYCLDRUPlzRuiSirrXDRR6ornQpb4+YX5oGD7BdpyheCTaSkRJGi5uiUZGGqDudT0fDDXux45h0nN9e1CrrTxFNmRuvqOg+/7K6erE3/WHMdO3ucX98DnC80qCxaSOVlXWjt2t3ia1aM3LBm2cG1G9fsopNFlKynoGNRbsigaELqkiLPRAAAIABJREFUo8N4AMXNrZtu9uv7aEf8psV0irNc6v2HU8brx1+dcXHVyn/fd3P9B09dW5SqEEQ8GNNzX65oM5AM+2LMfVmQvCOOjF/fJszEwDm6qpFlOcR1gyzhuEcU6rvnF53HTtv71x/t9/nNLEie8+yBc5+45yM9WUcR7lAO7rNpIYAsZOBclXlUA3/F7EeSW/+AaATJkmbhm6WADiE0chFJBh3XI/ULfWhByQBQbgKSvcVCI1fZB8aNEWjf2Q+TquAiNwdIRkSDW1QdKKHUwD+9PujC247N9K7wGY/+Yfazj7xVlIqTbiaEAKDoD+FIiPPB3N4mR3F2iEjypmoi23b1fmRfgn25L8YBro8RzGRAtwhSjIepJqcN9T3qtPOCR50/edvOsvVv88plnWePP2dxOByK9h9zRxYkN1fHbuE4fMWcPczy9bvUx+uKUvWxNomaWKkZr2mbqCprb8Vr29ux6jZaMhYJm/UsaCdFxkSFFCRmCNcUFDRh5IPFId4BULsR/wdn/zds+O/90Fhgb1L8tjm/u9H5Vcpnyg1v0RQLUY1eSEPOvfwQNuTEDzPtKulA+4pwoBVGTyps6ZExQ6bJl0L1anJAx+B+JLl1Bgky7a/Wv78rCrNhZKAqAUpZNqmBACUdopSuUfGQQ55t+8+HMlKNav191Eg9/T1cS1rXwJd90fPT+8d9l5Ncrxc4cYrYnBTHJtJ0Ml1OXKAGmW7Cy0xweIVerizkQlqqNVf4bs5J9TuxaSpe/k7+Rhbi+fzsn3b5lor3xH6irxpfpk1FzNO6cb42M1coFiyk2na7Lho2/jlQARopz2kcmK+e1/HTOy/7oW2yPBCy6oQUHjYZScb1Y3JoOpFlxqtOo4kNu0gJqMY+bdr3giLTcNea5ju8++hNcHBWgsmLjrHtWMJdDxkDjZnCbdG0g+QE29Janm/udfXEAazHnkszaXPTfRMf//u076c9/LSiK5UDbnykOyvuVddcx/49HQcRd6qem0spxaBEIky2HSbLzqV4VTFVr+qyoax6N6f94GWdDj5+i2YsnHN97vUnzdPLlvdzNCYLdUAfAp3Ik2AUspYclvT4G4sk+Rj5WZ6mDqPyefboVlmAnP5QE30oUlViXpF93fhuETrsnuIM+MfI+EC7H+8fBAfq1AhtCHdL7H/tnd0y5SPjIubd+s+5xo8zhoSSGyhoMDIxD+K9xxXSEBQRKF1m1LiSIq5AEQf/z4Lk9AdBS+4pQTJ3pR+EggWv61CcKxQPF1PPw0+6MXLsFTe0ZAt3hHPv9K84Xv11wfSJ45fn1y0rzLfqKJJy5ApZ05BolOHVpgVN/qqf617hAiKL2eruFhnMmEBchaJahKJtOtcNH3tDZ1a8Z0ZAC4Bk1rhRy3PKv+2aY1aJaJoPkuWk5elk+0BZONS1yNXLAssMQLIsulGFiouQNVRVoQ3NuEWKDYVojUjLozIrh8K77vdZjyvv2785+cgrJo9/JTb7wz8HwoF4r9Fju7Geh5e1TE+mf1bw2L29fQ1F77//a3LQA9xM+q1q9odHLvzP1Gepak2Qu4qqaQZQicasKOXpSYopEep44OnXdjr27Fu3dCV8+YyBi++7fG5e7Y+asBsnTkEmC3Vaauym3+O/oz0bQDLobb5evMy+yRlFGhjJpYoEyVi+YKFuuBZFjXyqaj/8h5ETnuqdyfjCmfiKFcHZk69aFalcWBq2K0nTZHDA9mouNFHYrRJzwUF3ydYS5DIEDLIgufWOSAmSXdAJcZ+ZJhZf9ZD7DLejIcef/Tft4DN2avk3gf1a7w1unpZz/rE2+6bH5gfXfdOv0KwRpgmqopCpSG1gHwA3VP03AcmyBa07ktw8vdhCRxETiEp1XKe6/FK+x3lXDWe7/nFupq1ZPGn0f+1FHx1cYFcIZh4mJ0SSfZAspOz8iM8OCJKla+KWI8l+RFA+/DYZqgvlQ7LdXOKaQa5mk8tTxJwkqfij5dFaO4cGnXH13439T/xXpn3r7w8lkS9vv3ZRqHxpYSAn4O567ImXU9cBH1KHdmspd0QNY97qZAsn9IApI1qmU00sRJYVpFg0QG4il1IsQkknQnYyRG5KJTMRJF0D+q8nI5QiPVxHBUVlZOZEWc9BGYFyXrekZO7U217KT9SGuc3CXFhLSu9ycNbhWhhzicKd+6/Y/Ywb/8yYUOvf5i0+440TZj59+0sFVg2pTBaQAuBCgcBx6qk+2IYGjLrmH3n7HvfElg6+/vWHrih/e+rtRWYZObATZox0VSXXhpzhNjcnu0Nz9UCTSLJ8XhsjyT61AiCZMciQqtLciiPqZwtt6jqjkNyBR7w34KK7j8i0SXz1170+n3jVoqLkKjWXRQXFhmlwnsVKGpFkhZgwEJGRZFuzPJDccpm0TK85u7+cx8TiC/dWUYSGSZwCVBFsQ3v88+r92KA/7tTyb1mQ7D0lC+67+D323SeHFZm1pJopYppKpiKtlJvqx/ovMakbqXt7Z0Fyi71shFuQTlFXpepAiPY4+ewL2EEXPJxpe9Y+O/GBio+fubDUrYTDjOAe28zwxoOn9+xFX1u6cKlpJNlbssnL/xUgGWl1nSeJkUEpKiaT6WQrUJ5OkgE8x3SK2QGiroNX7HrRjYNYad9opn3bAJI/euIfM6Y98lgHLU7xVJTqcksopue4Dsupi0TyNpZE8iqCAT1mujaURCybMd2BC6ZFYWabQW5ZEdU2c+qrqiIqt4IuJQKCluAYyEkLXjUE8gnFlxqjhHhoGfGETU4wx9E791qzz9/P68c6DIune0181ewBM+8+/5vi5EbGXQ2cHLGwEPdBYZRSdarjKhX122tG79GPjEyXCmRPf+G0GU/f+nRHPQldSuLQcxecUZWYpoEKQ3tePOkQ1n+/n/BSsaBYeNcFn/Dv/7dvkVMHKVQxGYKVhKp2UXyR3VquB5o4ljZSLUDrQ5O8SLJPbREEcTza4o1E1YFiyj/gr/d3/svY0ZleAP/ipRNnPXn/i4VWOeWqSbLtpCfvifEh2wGQ7OvoAySjZgX1KdmtFfcAKFeqQhbUShRFvDNjLEgVoQ7WyMtu6cW67/1jK766Zml6No5ARD8+M35y9JPXzi1JVZMC33JNoaQHknUPDDU60UHyDPOhBMkKileydItmGYzbfBC8oFWVLGZQDWPUdtihz3U49/5R23yczXaIvvfMRctfmnh/qVMu6BVYb1tKUERzwAeEEogCG88dwExmE7pFE3C8tT5oytgGSNasGClamOJqEaWQTlVNMlSbAk6SYqTTeqOUdjvhnAtyDzkn48VHA0DmXF1869+mK6sXjAzGy0hhDtUrQWKBXHJsjRSkdm1PozWoikprG5kdPGvoe9chxbUFWAgEAsRchxyWhBwNMVcn7qpEKuT7OOmMKOXYlGJEoUgOaaRSta1QvKjjD3vfPLEfY/3NdMcLX/juvjMeHDO9xCwT3EzcC51Lu16Y86SYTslALkX67vHOLpdN/kPa5/li2plzpt44tb0SE4ZHGgeDUGiQUEoN0ipWxPeZ8ERf1mn37zc/B1/2SeevHr5lUSS6MpLrxEXZOmS9hP0sjiAKUrNAJ917k+l+mxbeetkff1b2osgEMx/kzBS5wIEaAShSFUYx9Tz58otyD/7rg5m2o/rZG+9eN/3Ny4LJKopoOD6yFI0ScBhxAMiaF+K2VTxzWZCcab+3+P4CJGtk474yJgp161iA6kt6Vwy//M7uzRkYafFrTbMBWZBMRLX/ffSCVdMmP9guVU1ctcniNtkBXbybDNcVig7CTIKBr+lxtRRdVv2KZEWWk5zm+MtsNy6tsrmqUZJzMtv1/nHARbf1Z+0GZaS3yxd8MnLBw5d+XhRfRVgKQdnCYhAH1CQ7kIO3LlOjO0okuaFa8RcWbJuCZJij2OQqKtUrYUIZl8FcMphD3EpSGQVIGXLIjAGjrzqAsV4gKTfLxmc8d/znUye92FmJK5pVTWDYxi1OuhYiyFDrDJMxHi5GcUzWKiT4oC4DDh3kCh3BFce1WLZnVwPJOmKkoM1ICXs+6I6FSDIyQ+DiEjmWSzE1TFqf3ecOuvqFYZlcUM3Hj5+18sV7Hy2yKgS3G2DTAJ3BYQLAW6RRzIhQyZCDnyw5b9IZ6Z4r/u7/jf7uxUn3tqc6YpZFupjMOCVtl2wjl6Ilfcr63/FEN8Y6/CQqzt+699J5rz45CSl03U6QZuvCUdRVpJMa3l5ZkJzuncl8P+Hy3MStFJKbIujicZFFMZUNvT1kRohUxsh2XbKYSuXBNjTs0jv3YX0P+jyTlnDO1SW3njZTW/nNUDUZo6DQAsWbDlm0lHRYFSZRCknpNyJblfKgfl17JufP7ttyPQD6nZzDNFmqyzjVsBDpPfea3ffKx/bMlOveclfWfGfOgmS8oL5988BvJ934UZtkBakGUcypJwqHpBMNUqjI2mISZNAStgUkthUMKhRRZEFy8w3HbTwSsuueRJuqKVQeKOaDz795T9b/iFnbeKRNvs5rfixceNNfV+dXLY5gkYQFUkqRIBl8ZJzVV7hobY5Tm2p/KMQUlSzuUkq1hTZ4wLTBVCBXD1BVfnvq/dcxhweHnfh+Jv3ZdF9o8i694/ZvYt9/3SefEkQUF4YwqLA2kPo3bdJBJnAcwZ91NY1cRYJkbEJtRIAIFA0x0pRcIUXmKpb4GyBQWGt7TmG6AqVfl5IohuKcDCNMUT2XWJ+h/+138cOHZnJdq164Y1LdB89fWmBWy0g3on0MkW4pq5RiKqVC+dR1/z9Nyjl1/Jh0z1X71uRxK9/8v5uK7SpyUiYprkuhgE4W1yjqqJS3+4Fvtbv00T9ufnzQT1bePmp2ctHMIRGDyEklKKSEycXCiJkiiCzrDrOR5HTvTab74V42GDOJDKU0L5JOnvi3RoSsCTmk4W3ngpHMyDLCVJXXOTlkwpTOLK9PRSbt4GtmdJp755VLS2rXBHU4zjL5vMnxkRCLU2TrQLmAPjbefRjv0NHPguRMer7l91UwshDwUXSZqWOcqtU8Kh157HMdz7gp46xsy19h5i3IgmSArNUzen0zYcx37erLNDXkUo1ZR0pOhFzLB8ko3JK2ZJuAZPErX8ws85uRPcK29YBfAY70Y8gg2sBzqPtfrrg49+AzHti2I236bWFycd2f5kTKFgw2zLiYtUwlJKYpgGRVQHNsrU8dYJP0LikEQwKLW8QMk2DNrtVblLR14m26kNt10Cs9Lp18YnNGE/jsaQfMnXrXxwXQYk7FSNEhPZeC6q7oWw55Mk2XwFfUwcF616cEyMp/LlwPucTKToC4gkiIJaqQNa6TAizh3SFwhG2ADZ0JsMxIp2o1h8LDD36577l3npDJOFk25ZqX+cz3jiu06iipcKEpLsg5aBvk1kmnOj1MvQ896YbICdfcmO65Vr9478QN/33yqjZunYhQA4RDti/hMLKD+dT9kJOu0k+8+vafgOTVM3p9detF35YkygzD0CmRSFDEiAguskMJQbvIguR070rz7CdBMjapkgO7e2wSJMu6GNCGFGYKkAyJRowrO7eIqot6LNr9plcHZPp82gvfPnL+A+PeLq3fQEE1AEYTJS1Omg4IJaXeTMUQ0e2AR/0ASEZ78cxmt9bbA7jDlu2SBjUvvHMRSdYLqesRZ95YfNzFO738m3gWW+/tbb6W8+oVBYuuO+eHwurVRaSlyFRSZOmaWMkHLC64WLZXNAGJFBlJxksCL7AsSG6+O7FtRxKEB1BiNHBBLapgOcSGHP1i3wvuztgVrvZfVz+8bvqL5xWgsM3GJBEShWyCsw4eF9L+KuTT0hIs2LYL/Zlvb8V6oGEPvPxMU9Juwd9FdgSLCvFSdLhY/DmOTcEAJmBbCELUaUVEffZc3O/0C/dj7YeUN1tjiSj6fxdMXjfzg3MB1g0UkCFyJXR5QfaQGtSuIi2/ZYoXOq2w/wYCBUiGy5tPdcEKFzaqKHSSEWbDlmlhuaFaWyfLFeEvsoUpjkaVej4VH3DcY11GXXdWuteGgrhvbjvz87wls/cqsOoopUqXKujd+ooRKSVANWqYhp541mj1kIvvT/dcq5+f9MDGj5++MD9VQZqii0VEIpEix4hQtRLiIy4evw/b7Y9fbH78mv9NOW/l8/c/XJqskRrlHKFBqdJCLCX6q7W6RabblzvaflsCybg/ulhxASRrIjvB3YTQMlcdLnjolXoulex55LQOZ955aqbX9MPLt49PfvDMDaWJSrFowsJU0cOUMhOiPgHPl6lIvWRk1vDsZkFypr2+Y+yvIIjgOGIug3Ga6bqiIHTgKVf83dj/lGZTM9oxrja9VmRBMuZZzrVl157wTXjtkl0VJU4pniBXhw4ykWGDhyy5r2LaRRQrC5LTG22/wV4c98WFOYJL1SxMyW57LB143bgBmRRkoZn8s6dO/vrpu54vMqtJd02yWYiYAh1JR6TypRQTqHsZeZdk3CO/BJIRkdV1XQBjHyD7AF/SfplI3dfWVJAezqekmkuxnC7lg88adxDrt/e3GTewyQH46i+Klj1w1eJQ1drSFHArqaQj0we+JVnEGWgAAMnSyQuADtqsKOTzu9kHocLEx7NPx34OjA0YJ8OWhXM+pxPKHbh2RXUEwxLkqIpAIRUfMuquzieOTdvGHLSRr8dPWFiwakHPPCtGpgqer1QlwOkhHwmQXKfn0PCTzzud7X/uU+n25Y//uuWpyk+n/a3QqhWsa0iCYfwl9QgliruW7X7FDb1Z0bDazY//3UPnv+3O//DIQquGiBuCNgTQJdL5QgU+u8BP9540z35SgothwEN8izGyVJmlwnMBNQmxUBQDOi65+C6jhBKhjYFi6n/M6ReF/3BBxkV730259G1l7jtHFqaqxXPjKqAsBcl2TNIVSL2BjrU5SPaXoc3TE9mjtEwPANuIeQxjD8W8ikKVoXY0/JwJ+7OBh09vmVbtWGfNgmTvfqy94+z3rcWzDtWonmwngeohkfI1HESLG0GynFy8STzL5mv50awoZJtJCqkqRZUQVYQ7mHtcefMA1nn/jJzh+Oq5Pb+8bfTC0tQ6I+wkyKGAnLy8gj0HsM51SEc1zQ68CXe1QIAspNgdhwKBkHgh4vfg92qOKdLwobwSqqIcqs7rWrvXX0cfywYf2tQNo1musP6FCbcufe+Zq0tUi5IpRoZqkGYDugHgWgLoIt0sDC8YMjka6bYqeI+oC/ABtASiMrKMpQpAsq1KkAzOJICE4HlCHYAMoSmsqXJxA1hYESyhdkedM67Nny64Jd0L4+WLc2fcOXpFQfXK4rATl+AYkeqGNRMUckIU03Np2F9HH8/2+tsr6Z5r2eSxrybnvHZssRMVmRPbYRQIhqmKIhQcfNBb3S+496d85HVzSr6YdPX3RXUrCnOtelJgAoFYvQIlVMntztZTpHtHmms/T28d41RE+H2Q7Mp5x1XJFfrsLqlKUhSNw/kuqkRoXbgd3+eC60eyfofOyKQ1fPUXoblT716St3ZB51yzRizuFBVF69JRFsAc57dUcO4RSRZLU7HQamRTZ9KC7L4t2gMuIxV1H65LCXDfAwZVhjtYw696qA9rN2hFi7ZtBzn5jj3Db8dOqnrimskbP3/z3IhbT8xNicykSEujZh4FYn4k2YvASHvO7NbSPQBepYWKf1UjS4vQRidIw/9x+clsn7++mEnbECmccf34BQVlC3rn2/UyAmejYM8W0rJSNxlZhkbr3kzO91vtC8kogGM/4gyrabQbfaYpjMK6QjZXKMojVJfTITps1KWnsj2OerO528O/fWPQgql3fR6MrY8oqTrStSCpcHgCvdgDyQC6iMj6IFl1NQpYEiSDjiE5mxIa+zQBcCLhVmZppgTJNmKtjZFk6JmLyZ4gzoF6fU0I5Xc6cfSFRYec/lC614lipy/uvGJJfmJjGCBZ2rU3mswgAphQQxTV82nYGWMPY8NP+iDdcy2edN6H7sL3DirldeS6sAonMkI5tMYJUv9TR18YPOTsn1wH/3Lan+Y8c9/ruWYZhZ0UoS/RgaLAUDhHygWGCFJmJSzTvTUZ7idpQ4L94gREBsVSZYRfBmcQ9TfIBjhWU8RdiwwWpGqWS2VFPar3ue62niy/f1UmjeArPu775V3XLWiTKteCVlToiwMk25ZCmqqSgneH99yBsoMFqL8wbbTNzqQF2X1brAeEYy0J6p3NTUqi4DhoUGVul/IRV7/ckxUXZ+Re22LX1cwnzoJkr0OTb00au/DVJ+4ochJkwHEMhfYOKv5lmsmnWyDiJZUNsiC5mcdiGoeTRVKCRwfQqgYpahH1OOTYh8KnTbwwjQNussviR294OjH7ldOKnVpBDQB/VnGlJJKjQTdZkUVULSoB6Bf6+E3fTKlAYQIQG0GoGriUNFOk6rq0oFZVSpguJdUwpXI6VA879eKT2fCj0gZzW+tvzpcGVt9103vx77/aP8hNspJRioTCojBWcQFqgYJNyX0UIBm/0Uh1VAo4RJqLghJI1blkIUAsNFt1USuAdDX2k2lqlzTf5EVAZTy7EiRrPCGipw5XqSzUjnr9/dpROSOPfy7dMcKXvTdgxj03fFNoVrGwnZAFnSLyJi2FEbGNqwGqNfJo6PnX7812O/YnnOFfe+5vJv59TuCH6UML3ahwxnJIJ64EaKNeZA+7+v6BbJe9Fm1+rMpHL3l0/ZyPzjLcGOkAVyKLj8W+r54gHJGyIPnX3oTf5HuNDnvMDYhFoA+SMe4VF3z7IFmuRYqWIsZx50NUyXIp0WvkzKFXTdkrXYMa/3L4l0+dPPvRSc+XaBZpVj25PE6arpKTItJVgxQHzx6oRJKcoyB6JGoDJJiXyhxZdZTfZHj81gf1QDLmAoBkvFttw6D6kl2/3f2mNwdlWhD6Wzd/ex0/C5K9nuaznj1uxtQ7Xm5r11PQkSAZKWkIbePlIOvVseRHFb3rOQ/JCt/s1lI94HH6FI0SrkEMMja2Q3qPQXO7XPfSiEwf8vrpL5/17dM3P1pil5GOEjCkPV1TcLfANwVHGYU0OzJIFtFXUC5CEbIcW9AuguEQpVIpijkKWTntyM7rsGbEqLOPz1Q6b2ujoO71u65Y+uYzt5cCCKeSFDR0MlO1pCnI0sjFpkKNIBnRXoBbWOGimh5RZEcxCQYGANBI82hOgDRHFtcCJKc0RJqh+ywjc/KuoFDNEMDVB8m2q1B5uD3tdt7Eo7XdD087Ys7nvbLPrCm3fZpv11AO9IdB80ARr4hsK4LDGdMDVKvn8RFjJgxiPY5akO5TMnvCqYsja2b2KXBiZDoacTVAKRiu9Bi8oOe484cwduAm1aN8xYrgkinnLVTLl3eXtArHK7jyiwpl6lz0ezaSnO5taYb9MFZk8aQwwREgOSVGbsCWkWRUW1i4h2pSBAQ0HqIKtZCKDjn14U6njL0g00aYz91w95L3X7osogMFxwT3WcOgsJB9MRqeTyxQJc/fB8my8BN1A1mQnOldaKH9Bc1H2tQDJLu6SilVpWC//d/uOvrJo1qoVTvcabMQzwfJiAzdO25+20SdEjLrSdWYABQcVZ8CJDeuoH2QjAhVS5tJ7HAjars2CC9pi7hqUMoNC0MHwzGpLq99csDl9/RnXYcvz6Q5fNWCHvMnXbAgv+7HEKLIAQUxTJtMzinJAMo1YXrRkiAZ6iqbbptGdVRdE5FkUpCmt0QUGbqY9fX1pLXrlioafuQjbQ85YSJrN6gsk77a2r6Jj6b+49u3nn0oJ7oxGLASpFoqRUIBqk+WkaYhcRsQdCbwLTn4yMLEwI8Uk5ScYhbZUJ1RwVmWIDlghQRIhi0unL9SOor3HNK96nthPgKxPq4L1z2Vx4TlKpylykPtadClk/ZlfQ78LN1r5p/967iZz973cr5TS2E7JbnQoN4AtDOF4ppKUT1CNYF8a7+r7+zN2u+1Mp1zcT5H/+S6O1cWlc3vkM8TlLAUYkYOJUmngX8cNZb9acxdmx+Xz3zz8IVPTngnL1nGbGFygki6JbjfDeYB3GjcLUu3SOfWNMM+EiSLElanKUh2KAjakKtRioLkqpy4ikwIZCUMqgq2p4HnjDuODT361UwaARORFTedMpOv+HYobNRhR69QHWmwdHehEqMScyH9xogLxRmsPnVByYA6CuZB6f2YjSRnch9abN8mkWQLGVJdpThTqcfho+4MnHDzFS3Wrh3sxFmQ7IPk6q8Lvrhp9A9tY+VF4XiMdE2R1pwMk3AjSGZMrvTFy6OJU9IOdl93iuaICd81iSs62Vq+qPpXzXoq1/JowHkTzjaGHTs1k46AXvLC8cfNCFcsGU7RKAVQvsccMrlDCTVATNNFJNnXCm0sZNkUuG5u4NE0++B/JgvRNtuagBcJbho/b4gENrKN5YcN8meSa+rvhwVECiAulE81pkN6XmFqwNGnnMUOvOiZTPro5/bl8z84/pPHbp5WkCzXg2aCIihyTIHrn6S8XJViiTpiao43yco+k6oWqpikATgN1y/qs0Rxng+SdTsolC+E0Y/gcoJ2Ie+FXLzKKJctJLQwjccFyHAdhSoinfjAMfcMZD3TV+/gH0w5b/a/H3o4l8dF5gl0BrQFtwhtTClSI7kq2CZ64DX39GJtd9uYTj/zsoU5H99x3frC2iU5hSxJSdMlHi6kOqOkfsSF1+7Keu6/evPjrp4y7tnYzNdOBYBPqdIZFOohkNprUAmB6gec+4SBgF9w+NMFV8OYw7jyxpN87206XhsXa+hl+d2G58GLWDUqkjSep+lRmn5f8l1lf/rHlqon8mplLUCGm9cu+djIArXGZ0hKsHm/kONKGIFLuoqsz/xlqsFPetTrR3lcHyTDRV0WBtvgJDPXM+1AvYBGXEN/4vcq2Smi6twO8cFXP9Kbdd59bSY9wCsXdJ573T+XtE1WhpKwelc5MVYvxgoyZ+LRQ8GydDfxrrkxkpwFyZn0/g6wrw9MrYZVAAAgAElEQVSSNYVsF0EIg6JqmAadcvHf2UH/zMq/ebcoC5L91yDnyswJpyzMX7eob55ZS6rjCLF9JCsx6SEig7RlANxGLOgJDmyqcF/LFr60zAMvJ09T0CxSTpAY1BLIpioWpMKRRz/d+cyJf8u0ZZUvXHfP8o9evaTQNClf4WTFakgxVEoEDLIZE+BIAl0JYjFxCPaep3IgJJ7Ev70pHZI7gheK6Kk0DRATL8phPODRCLahHewX98jjS3kxj04APVU45qVsUlWdNBUqFq7IgKgap4DGiVkpqWSBFL2RRxVKHikde60YcOifzg3umX4x2S/1K1/wzsC5j0/62KhbVxTmcdFOwekmS/5YCVEwkmK6dLMUENajSADUgU4gaBKOdNkjWUCEAlqp+SsXqf4iQNpW++AJ/S8BDSLJMkpmiTaQpdLGYHt79wmP92Ltd00ruovjpl6ZeO2S96fdHLTjFHBlJBn3XPA3EQ1njOq0XKoo6la5/1UTerLCwTW/1Gdb+pyXLWz36Q2Xr8xNrg2UBE1K1NeQlduerJ77fTToknsP2ZyTClA99/arFhdXLusYsuvJRGGmQsJ8RPS/6Yh+dzSdUrZDQfQndL+F7TFAEhPcdQkGwVs3yIHrpFc8qcAOHN9B8MBD0IK8Ifpb3heMZSxYxMcu4vko+ALnFsolUDGR/HG8UYX9OMChAGFSSQhPEf6NyLzugOsttbFN1aW4Lu8z6AjYV2pmp7dBPQLgFAYKyFSA0iPaLKQHAQ5Vab1MDgWdBGkcFAMs1IgsUQArF3Ni7HozaUNrvHY1Ln7lc470NhYm/nMNqhC2huNgzMp6Kvk0YGGDFri6MDNimkbxDj2/63vjf8AZzUik3Zr35uHfTL7+3dJUVYMlsVwINNXPlioxDXOcvwhvOHXGS5X0bl52r4x7QMxLLiNNUyjJk5TQ86mCtaW9z79mPzboiE8zPsHv5ABZkNzkRs67+/z3te8/P7TQrCXFtkndDCTjZRmA+gWHU1lYyFRBEq4l0+2/k3GY1mU0gGRRkJQjpLGQAajhGrGeAxf3u+bygYwNk5p9aW585lN//uzJB15pk4pTxIxTEIsinVHMKzDThY42Dg4Q602RXmROZByk0+dmILlxUvXmSEnbkRoJDROkmFQlLPZ+ZFDH1+LFd3WmSBCsGRBtppRtkWEYglpQH6ujSDBEKQ6uWQ7FAgV2m6H7P9P5iOOvaG6TkKbdy1dOb7/k0Ukfs43L+4RRLc9TlDKxmCFSFZN0xmS7LXCNfcDvRSC9xYSvGoJ7LHzHvEWHoD6JRYInjeVF2OXvcTBU3zukiaipSw4KOmFrDRCo6qSYOpVHOsQGjX+yJ2vbPa3oLq41/sINd/3w35fGBHmSAo7VQLtpBOsK1eo5VF7Se8N+o8f3ZO0G1aczBPkPM3rNuXvCorBVpgacGlIoRbWhEur650svKDrk7w9vfkz+1Sv7z5s66eOSWBkznAQlPZAMq2H8ACSj/6CHCidCUFFQnCXMXHztad8FToHRACdV1UShJ/yUXCchQLQDLV3BKZdycj5IVtyAzL4pkiMuDwkwasjzsqSQ7BNGJgDJ0qaQbNDHxb80CcKJCZBsWACK8tlCUWdclwvMoCVBtNgnTaDcFCRbeopsFaY7aDNqDUADkoogCISArsLIFP+W5hqqaIcEt1ve8NT+NOLuR8jlM90UJEvNWgRlpIoLMcw3KVKgl+xGRBFfSlUod/DIF9tdODljw6Tytx+5bu3rj9xYYlanMzSz+7TyHhDPLp59jVGCTKrXi6g62Nvc58Jxu7LemVEVW3nXbNL8LEhu0h0/PjF+cu0XL59b4sSIEHURkSEpmWQp8mWJl5aQUmIh6W9PiHSlH834PQ2m7X0tAkAhDclV4moOmaZLAZ1RlDQqD5ek9r5iQn/W5eAfMmkXX/dpl09uu3Zxu3hlKBirpoKgLKSpw8SsKjKCKBbkXvStycl8cCceMhGBkQCv0cIB+XkvctPkO/IQXgRnC6aYEjh7UVPLIUXTKOomhc5wOBIQxXGUMCmUW0iVMYUSkTbkduy7dMCRx1wa3OP4tzLpj1/al1fNyV/+1ENvRL+bs2+Ba5NVn6JAEClji1SDyEqZ5JicDC2XLAsW1IiWy8iivzVE5Rr0kL3+8L7QSF/xAZTs081BsqzCB2hDRFmCZGbpVFPQtbL/+Kk9WWG3tKK7aEbNU1c9uurT188KUepnQXJV211X7X3TBT02L677pX5s6Iv57w6Z/cjtc/PdKqJULbGgRrWhtvFhox/sz7oN/kkkvOr5m+5Y9eErY0tTUTK4JUCyhYg8s0lHH8HmG8YyCA4yLCiETSABAeP/DnSnYYOMIkRFETJ9eL9hH9exyXHAb2fE9ZAAztwyhZauHMdSykzWaTjkKrYEvOC0CjApn1eVOaLQUYBCwUFXiKtwf5RXLaPxwL5ccMwbjWSITEQu4PzmSIMZmZVJ7/2L80PSDOdF4ScAKyK3UqUEAEIjw9FEpiOpasJ1VYw9YTsun1s5Mn2aT6NONmcwWsd1+CZUPq2l6TiXIFm2Q5PmIWIBA5AsM5SCbmQTqSyHTDVItaTTbif87XL2h8vu/rVjaGvfW/DwmP/QvPePFmYz2W2n64HGAA4K0W2KaYUULx5SMWLM9d1Zad/oTtchW7ngLEhu0jF170wZu+zfD97R1o3Chk9EOqRLl3xpS4kpORm4wuNNydItWvBJ8iPJikjZQ+IMNsQOpTSd1ilBGnnGmJPZXpnqJX+szb1x8tycdYsH5tRXUxipKSclbIiRxjeEZfLmEV6/UySlolG3148C+8RKAETo+zrSMtibcrGHrwPcaLG8OQFeHttAKlp1iRucLG5T0kySIiTewhQFz7Goe7T7HofdFzzw6LtYUY+fuLI15+3jfENk+cM3TauZ/8nReU6SghwJ4hAlrRQ5KugVkLUCwAgSKXlCuk+xY55OcpOIOaydxTPn1wNIKOKDYxFk8/SpfbrFrwHJ0Ijmtk7x0j5r+975UE/GuiXTvf6NUy55sWL2+ycikgyJNb+Ac/NIcl3H3ZbvccO5fdIGyV+/ccDMB2/+uJhFSWE2xRSdwr2HfdBrzFOHbd52OIcumjjqK77s690KXZMULFI0AFFOipMUUSPSQiJaCW1pgF3HkjQJF9wyOPl5Q1OFqQRoCMkkYrtS30cFbQOgUcSOCW7fHrkCsWCPqiAl9zCmpYOizBRAeg/OcZrgu8LJFGZNYL8ycgG2wWHGfYebJfYB8JZx5U0MWnBuoQYhfiRATldhSOhneyY1iGQDLPsmK4Lq4wCMI39oUFQPkKXA3EOqmBigqIhrluNWaHl7fHifqywyQ96gle8qn8YigbAc45LaoAulFo+EoXAyNQnChXQfdLHVENUrQSpTwzRi9HUHsQHHfJzu2MV+kGX88vprFhVs+K5bnp2Vw82kL1vrvvIdiiwbFs0u1Sh5xLrt9+3Aa6dk5d+a3NQsSG7SGXzWK8d99eiNL5fa1SJKoYgoiE8u9bihXupcql2I103a6b7W+nDtKO2WqXgp02faBmmaQU4qTjwIO+AQtRv5x0dK/zrx/Ezbu/rp8VNqP3v1nBI7Kmg4tmsRhQyyrBTpgmMoC878KLFPiWgEumhB46PWwFNERI0DpyGKJi1oZZQZqWbJ0NXgguTRDfAZKD4uU8li4OS6xO0E5QR1shMxYRqihvOo2tUpntfOLug77LWeR5x0Hes2cnGmffBL+8N8ZcUTzz5dPev9k/JSFRRAFNGxKRjIo1giTqoOTWmLNAcLAo3qLZU0I+SpjQsPXg8oeWDZA8pNU+lNaSsNnG9/geJFkgXnE9QBP9IHjixk8LhNTDHItXVyOw9c1v3ml/syBqSY3rbqvnPeiS/87Ajd+XmQHO+8+3dDr3tmt3TlCPnM5/846//ueKMNS4gCrnVugPb+y3lnsQPPfuwnIHnp9H5z7rtmfmFsnRZG/0HyT1GF7q1qRoU8IjPyhGIPXEU5tyioaSJybHGhfSGivmK0CqUOfA7eLci/wjpHjD/84LXIwWcUQLAREEP9QLw7OQrNUPgsI8SgZwB0g7YA4GdYGrncoKQmaz5kYRy40Rjl0g0Q7UIk2qch+Qsl8WR4es/pAmR5jTLoIQoEvWfYgomUkBL01UpkpFvUpSiKoHwgyh6xEHH2dLs9HrPMZHiyWkKD2qMKeXQp+fzK4+B5dxUZkQZQ1+2AzFyigFDogUtKiuHqRLZLhqJTDQWpoqBT/Z6XTejNuuyzLr2R681aqz7v8dkd1ywqTZbpOcicZredsgd8kMxVhcp5DuUMPfqdPhfc/oedsjO2ctFZkNwUJC/+bNjX9182qyi+kQEgi3QkJojNqrqlqLq3Y5qpvuwgbI4ekCBZVQKUMJm0X47HiAV0ssMRirXp/fVu1786LF2A4rfQ/vylU+Y/ecu0tlY1kYM0NJEeUikej1PAk9jCmPAF95tSKhAd2tJDJoJtQqTMFBO0jJoCJEteMiZYxLCEw5+YbP3IEwAC4uWqLPARRVUuRYyQ4CxWuTqFu/T5tudBR19Ie/1leqZmA7/2LsXevu+KBW+9cHtBfQUVGC5ZqSipRoDiFhcFR1zTiNk25amIujFKmQ4ZRpBcEGNFkNwHyfifXwzrFUF6i1EAYJncxuYXQnlRfA9uo79FZF5CPuIAGVAFAEhGyhy6yd2HzOs67vmhmYyL72877VN3+Vf7/BJITnYbsmDw1f/aPd1z8elPnDLv2QemFThxSnCFKgo71e175a19Wemw9Zvfm9jbj16y5NWH7ilxqqFdQY7DKeUSBQMGaZZcRCmBfLF8MO0kOYbOU2qkOsW0PI5BBdt1lUhjMHCxiNlJUlMJ0hVbhAQEpIMEGCkEwQXoXDte6ZijWg0SYVjgaVzyey2FS064CvQpQbLqMFLtsFgUpjQZQZYUB8BfUBegSSLvsgUKiODrQ5JMFsrigUERn4z8pr8BJAvVD7ziQdkihRIi8o7rlyDap9JJQw1wkWV+MccEWIbRBiPLM7+RC125HMZCDc+uoKLIZYeMqItFhrcgFmMesXSigBUQ7eAobFRNEdnDOSVIltzxShamVO+9vht09emD0s1M+L3FZzx/zJwnJr1WYNdQyE2k34nZPVt1D4i5B6NW02kj5VH7Q//6UMeTL8/YiKtVd8pmjc+C5KYgefW8jgvuuWRppPrHEDoG1ddCE5n7kSlpR4zJAi90MQlne7AFn4dGMxET9sVwkbOTojLGMXQqD3WMDx37cOZSSavn9px31yULc2tWGQG8UEAjwNxlm0IqCdumIFmU7Eko58lYyUWVv7JqLDZq5NfKbvSjzD6XURYm+RxkP8qG8Sj5jo6SS0klRGWWSk5Bh5qeIw96rOOhh93CCgZut2oc/um/jl74xlMvaLUbQppjkpOspwAAKdOoXgtQfqeuP1ZGU5FkvL44l1LMSNVTPtQMUkAaXkYG/29YcPr2zn4hpBcu9sDxJs+cpxYiDEhEfzeCZBGFdiRIdsC2VaERbZDeZ8RnXa58et9MBu7CCcd/pa7+drDOrU3oFsL2WbRDoRojh8wew2cNvuKJPdNdrPD3Hjhz3quPTo2YCapXQpS755Gv9Tzr9j9v3nbOOfv+ntEfWos+PrDArhIA1nYdslyVdESDLQmEmB6mhO2SAw5wm+7rel9y72ByqNAur9wlWrWuR3LD6t7x8tU968pX97Oq1nfKpaSu2/XEHBQoM1LUoFi04XdkO8SVsMchbjQqwXAFSMb3hGqFKikaoFCIAj+uk8sKiDRQ1qLEuCmBsyehJyK8eLsqjBJY4Ah+ryqAa9iSEeekYQkXRqigpA+UAUQlylc4lhVQs/ALSOUiVReKLJI7LDnTku6hO+ARS0ANxRUZHZbGNljkMSaL/IQ8JOoRcM0ESoVOTCi3YLFrU0pHTYUiQTK+ywCSk2Rh1SD0rYPEHGRHbKrQ8ihy0MkvdBs1/pRMxi72rX/+pptXffjva4NOlDCGs9vO2QPI1siaAJUqtCLqddKFl+YffMa9O2dvbPmqsxBvE5C8OrTwkbO/1zcu7QTuJCIq0m4WLztTRPtsJmBSFiTvEE+RVygj1As0EVUNQ3qKO5RyTaqKdKQBZ992jDbkyP9k0lwYOiwaf+t8fd3CXcOAW8m4SCUbGoiMcuKUdr9eEZII+3ppazEBy4Rxo5ZsIzexUWu1SUGPN+1LPif4oxI8N6pn+FG2AMVZLlFBx4pdRuw3tXCv/R5mHUf8RDc3k2v/pX35R4/9bcG7zz9ir18WztNlsReeE3JDFFdDVDhg97c6nXTCyRRoo9PK7/uvnfvlFd/P+uzodqrDjGSMDKHfi0lalD82nK5h8eABZ19ezf9CA1DeDCSjEAuRZBQxiqWLowv9bPSdo+qUIp2C/fZ+t8tljx/5S9e2tc9hwrBg3DHfBjYs6qsT+MhOAyd5c5Bs9Rw+a/exGYDk/95/7lcvT50cSCXJirShfqMuOiGw58kv/wQkr15YNOuuK37Mr1+eE7ZqGkAy00JyQQWuOqK/WpDqTItYTi7pfYa/ucslTx29pevkS5cGKLiuC61YMjCxetkBq5YuPrS2fGNvbkNHxqQCp5o0E8WiQQEsRXGfp3ONO6mDEy1AMhOmO5CTQ07BFTzpCKWM9lE7nFNu2vX5xO2QYkM4hiuukKMj0jF5KyTUHETRtKtR2LYp30xRwE2QqcdFtgBg06c1bfv99HjQovXQk5YGGnjafAUOBENwDXBQNKHoIWzOIREns4nyuQaQBscbRYyQiUN0WFJG5OIYDzCOLW2dFYBkFwogLlmaHPu6AMn4Z6LBXRLPvAaTJKE+YlFZsJjaHX/xFe0PP/vObb/WTffYcM+579Uv+N9hkLXDYiC77Zw9AJAMKUeuBak8UEwDz7j6mODwYzKaL39vPZkFyU1BMuds1aTTP4kt/nJfZtmUY6AcPyF4oWISgMoFg66mIlbfvnvV721QtJ7r8Y0jREmlaDaqwf2CmgqjmIIjR03tefq4szO9psqnx01a98Ubl0ZS9RQARcK1BGdSJc+R0eNI+hJlYmpERE0UHvlpW1AjJIjHJnR/kWbWDFEQZbugH0ItBVQfLnRrEbWGDJerBYgbEYo5KiUoQJHSDmsLuvR+v+Pgfd6gnv0/ZMW9tmv1DV/5Sbf1H7x+84avPj45ZMVUw2UEDV2Xwx0vRDV2Hu2y92HT2hx96jmsTf8G0iMAJi16f+8fZ336z41fffrn/MTaYMSNiSI+wWyCqq7iFTG5rkzpO45QVjAM6R6Iv21uiUURAJjoSxGlQ2Eg3ME2BclQtYC6RRKB5WAeFQ45+Pk2597/l3THBOcrgvPG/nNxTvUPXcHk3RJIBvCBBJyy277T+180ef90z+W8dfdls9946u4CPUR2QcdF/c97cBjr0AEIcZONz3n5qLlT7nyzSI2SkqjxNI/l2IT2nqDlkEsRPUAxi1OlZtCwv/zzYnbw6Ad+TdtQFEjLZvepXvL1sctnfnhmbtmCbhGzRi6IAP4ESJacW8GlB70FY1vRyTShcqGSoiEqzKhGjVC3A455MOfUm0fTmi8DlJcfIpMFqN4KEuNhMhMBMhOQIgnYzAol4tGwnrRyjNqqbt+88vy1hTxqEK8k4iZpMLvwnv1fcx1NvyPAOPjqAKxqiEyby0JcqBiFiGJOkpKqTrFAHlc79vm6tOfAD4tKd1kW0IOxVDyeG4/Wtaso29A3un7VUKdiZbewXaOF7SipblJmIcE7xpiG9B7qGODaqemUSFkUDOdSCmohile4ZwVF4AUgmTNpwS50mHlYPBsY72XhUj78skl7s14HfLmt19r0+7zqh/xvJpz9fUHNijaQikxXQi+TNmT33TF6AEGNpOUS10K0MVjq7DXuvgGsw7DfvIZlx7j6X9eKLEjerJ82PnbplA2z3j/HsC0KoYDDtiQv1JsELEQTBBVDFplsroP567o9+63m6oFGdQMJlrCgAXBB9LbaKKDKDsNX7Tnhtr6Mdc6IeMdnTztg7lP3f5yfqqKgVS+mZYBYTLBShqpREMq/NkG6cGQBHoCxiI4qXERboYyBydN2pYkCJlPbdUnXddIMnRzbpETSFPrHejiPoq5CNY5BJd0Hzu2972E3Usc932fd0ldnSLf/kdanWf8+Ye5r/5qiVq4szHPqyeA2Mu+kBYKUMC2qVYLUfvgR73Q85Pw/s169Uls7F1/67pCF0yY/7Fat3sON11NEVchwTXJTKaHEEAqEyMbKAd0GsJKIUV5OmOrrY2ToTFjHYwGxOUhGJNny1AFUWxcyZoCIcU5khfKodMThj5T+4660Czp55dK8+RPPX5ZbvaIUC7KfBckD9v2o/8WTD063v6137r5s5hvP3604Cg37w8kXGcdc9uCWjpV8fsJdS97/95gwSwjpt4CqkG1KlzYoV4AhDHpYmBSq5xpVRYr58LPHDmODjv9qW9vGl73XecmD1y9WK5aHocktqGnC2ANBBE06xiGwIHjGAXJhKCIUMWREtiZcSP1OPueEwH5n/iQi/kttKX949LQNX/3vlJC9nsK6KwoxMwHJDNQT0CGMMGmqTnY8QUZAo3gySmY4RBv1EB/6p1PHhY+8+rat8crFwm/x2/02fPrfG9bM++I4tb6G5RugZEgbcPC37VSCcnMjFKuHyySRFgxRbbSO9ECIFK6RBgdJUajog2QsaRB1lipKkOyrK+leMeiqKT0zVanhy74Y+c2dl35emtyQkTrIL92r7OetowcsyCAauVSV16li+DUP9tjeAZcdvZeyIHmzO2S9cfvY+W8/e0cuJr8kYnY2KdDq9FKJfnFGNkW1YwztLYJkL3Ib1fJppVrqHnj13YNZ9z2/yaTFvHZh0Zc3XrasoG5VYdisIwPxXmF6IEGuAGqeTKAAdR69QkhpCcmlptFj13Mx42QYYVHQJEC0VwUvlIM1gywtRFFHp4SRaxV0G/BZv5GHPEqdR77GOmcG+NPtB75iRTA256Xrvvv4tbEhs1IPu0myLZOK8vIpXlMnignVvBKqCpZuGDz21j1Yh2GrfulcnK8OrX/n/XMXfv7+lUrFinbtlHrKdepJSYIH65KmRSjhwFdRo1A4R0T5rFQ9ESTmsJgQ0lqNkWTNlfJmAMlCpcAGa1yC5AQxSoRyqfN+x9xe8Jebr/qltm0V3NcuLJo//sLlebU/5vs1C74EnE+38CPJfMC+Hw3MACQn331g9Iy3/32vy0KxA6+4sd/W6DQrbjplurN6/r6OnRBUhRxNJyueFIoYjsqE+QW2kOkIGkxd2+7VQy8Y15N1Hlm1rf3Ao0tLv7rqLz+04zW5dhK96gr6ADYTkX0fJAsfacRUVdJUlZIWp5SuUWV+O2fEmFsGsa77LNzmc3/2r+PmTHvk5bzUWgrjjjpQeUmflYw1GBwIAeQd06ScSITiKVsUnLptO1s9jzpunHHwJXf9msJL2NjTrDf+sOKLj8bFv/96j2B9BeUoFnErQYphUMJKChpYQXEexaLlYkEM/WjmGqS4IQKdWfVBsk9bAjrWghRTGGm9RszofeUze21rn23+/eiHT134wzN3PtCBaslqSvfP9MDZ/VtfD7iOoBE5gQJKtO/z7W7Xv5CVf9vsLmZB8mYdwr984rgZ/3rw5UJmkhqvobAo3EMqEdJbUnpIbo2WEK3vyfj9tLipTi6uSlbJS+CUUEJUqRfS0JPO+ic75NwpmVw1Iqhf33HWJ/oPM/YtdGKkOlyoBzBVqi1sCpCbmAo4si1CKUVVhMICCpIEz9iFVbArKASKopJi6JRyGdVh5g7lkVbYYUWfYfu9FNh1wNO061Hf/ZqJOpNr/Ll9+bJPOq9998XH1s355NACJUUBSpKh6ZS0ESVnBKZ+nGtUoxfyYWeMPo2NPO25bWkLX7+0NLX4i5PXzJt+fPXy7wbrqWh+ri4tt4VqiekQuTal6mupqCCHVCdFZjIhUvjSpVByRH2QnNKgYet6XE9QDjglFI2iwQj1OvyUayPHXnPrtrSv6XfR1vm3nbUqP7o6KDVyf8pJbi6QbP538pn/e+u1qR177v5Gv/MnHrOlAkBevjh34W3nriyIry9KpAAcOeWgwNiyiWucLAZwqpLKVDJSDsXUXEr1HLxgUJqqG3z9V6Vzb/7nD0WJdblgGgvjDRFJlhJp2EB7EoVtMBEBhxcg2XUpoepUVdypcs+7Hu7O2LZThPjGGW1n3Dl+ZV7t0mAwWU0BLZQ2SMaTCSoOpBxDukaJREIUEyqRQtpoBexhfx51KR05+qFtLbqEHCK9O/OkJZ+8OSG5YVl3qEfoiiuKfXVdo5raMgoGYAcM3W5ISBrkcikBp3NEkqFbK8c0A30oEKZyW6FO+x/zaNu/Tzwn3XHr77f8iXHPxKa/NKqtUi9cSrPF55n2aCve3wPJqUAh6X33eqfnJY9k5d+yIPnnBzRf+PrgTx++5atit56MRC1FhJQPClCCQk1AFGg0KTFKP4bRih+sHajpfjEcuJA+SBb/gO6ropEZiFC4354vdrx4SsY2rutennTThvcfH9fWrSNmo1p/U6MZnNaLKTcYIAAcCxDHGVkoAhJas4owUMC4CoCnGI5QnAJUaSrk5LWp6jJg2Psdh+zxNLUd+r8t8U+3Z/cLesWXLx6z8M0nHnI3LO1QDBqDlSRVCVEiaVEop5hqYlEKRRSqohAVDTns9S7n3n1cuoBenC+2rIR+XN07tvaH/jUrF++z4ftvDqZoeYeQW09Fhk5mfa2kE1gpQcPwCyZRtIeILiyRfwKSsWhSVaoJhqn/MWdcFDxiy7SFX9O3fP3Xu3x18wVLSuLrDOG+hpS6K6G6r3KA/9XoOcT6ZxZJtj97dtTbr7z4zOGnnHNyYMRRL26pfXz264fOf2z8+4VmmVCTADgN/T971wElRbFFX3WcuHmXXXJacs5JEcRFqkkAACAASURBVHMWsyJfxIBkBFQkSRKQJCiCiogRFBFRvwERyTnnDAvsEjaniZ3qn1c9AyvuEmbgi7p9jgdkurqqq6urb726717UDSccqOAHlVPBJyFnXALRz0MhHwlCk5u/q9lryp9UMi7r/s/uTNg/sUeKnHnIJgto32y652HgWGFbKAZYtABI5qwMiHEiAZVw4OME8CXV3tFg1DchSfBhtHbzG5032dN2No1UwvfGQYoD1VVmZ6+huQkqxZAIqN3x6ZH2+/qNupz+KOkcmpsSVbj+l1e2L1nQN0bNdoieXJANFeySBbyqqQMtcGbing7WgDkQssJQau68ihLYHHBSFaFlpx7d+Q5hL/a57W8+vU06uqFhjOEG45yJUTh3Wlr279gD5ntrgI+TwCVFQGKbu99N6DK+z9/xXq5lm0sjyRf0Lj2+KmndO8OPOD3ZNps/H2xMygil39CGGiV5TAvd885a4Wz2XctH+2+4tmFGsJg8UzCByATIGL1iOsLEAE98leN13pxdOxyHNYa7dy65ZdsHg5bGuM+AQEXgOdzGNzPk2cHcswJ/ReoEAgcETwjkkO/IuKGYdIbcTR4ox7MosspbaHy1Ohuqt75lJtRotIQkNsy4Xp6e67/v99u1+MvJdtdJoayVguZFt1LcUbEwOTBFM8DgRfDxBAociQUtBr7ZnJRveehqtp/mbo+Cdcue3frbd0NkT06sVfMA5/eA3WoBTcOIsRl1C4JktET2SGYk2YIJURiNI4SB5GzJCs06de9Kbuz1SahtpClbam2b2Gt3nC8dJQvYhwb1e3EcIP83KBV2NUAy3fjtvT8sWvTF/YNGVy7JRvv05+NmZqz+oofDdxYEWQTJEEDwSYyLrXE+0HgFfLwGHC8Brzogj0RDmdsfn1jm8YGDQukDenJb2d1Tex+PLkwVOc20VWZedRyAypvyfTYV+bjmOPGigQxmyEmoZSKBrXbrRRVemv1QKHVjmSMfDZ6lbl7yQrSSBxraNoeoVW+aEZm65xjR9REJ3GIMxDS6YV5Sr2ldCAnow4Xa0EA5emJZ3aPffzYle8/WOyJULzhwjPg0xqsH8LBIrkKQmwwgGyaFH/MY8d85qoBqccBpLgra9hjWltS/d104zcFdgLXTXjsSnZMS4dDcLPG49Ph39oDpuEfBS0TIEyOgXsdn+kt39y+Vf7tgOJSC5AtBcspyy7aP3joiZKeUcyqFYNO9TMTeT+ymyDyT+DFMgwSC7kqltIu/boopBiSzDzZTOGUSTMRwQ64zQa/ff1YjUr35nnDaSk8fjNs75bnD9qwjUZhVz8ABovSi+r7MTSAAmpk8mWn+oYEIXgqgIIAXLSDanYbfHn24YosOv8TVbPAN1IzYREiz60awlKbujcld+c3Io2t/6REn+AXRWwBU8bBEOlGWQLLYIT8/D2ROB010QIE1CSq3v39c1OOvDQ2njy9WlqatrrHvs1mf+1MPtIhF63hvAdvGx+NiIJnDdS3HgVcUIFO0QIun+z5MWr/wbajtpMc2Ntw6sc+2BH8Gh7bE1xQk7/69zcaVK99o1Xv0zcW1l6amWrd8NHyv5czGKg4lE0QBk+hE4D1WM2GR94ImKqDwPvZO8EYc5EAc1O/S8wXhxk6zQ+kDmnWw3IYRXY/HFJ4QHBzKoeFC8Y8g2Y4UIjZvIjGHgoasCxH1ji1Q9YaOky1PjX8llLqxTO7iGQPTFsyZHOvLBSqi29956cAru6YBvGCAnyV/OsEjxeCCem/TlyfdSCIrXDFX+6Jjly4XYHVq1+3fffmWlHfKEQt+MHx5pt46Lp4JqnRwIOt+thuF3xukZAnUAy5BhvyoKoUtXx5VnSS2DWsBTbd/33bV7PFr4pRssGteU/v6yjqt9Ox/SA+Y6ksU3ESEXDkSmjz76v2kRaf//kNu76rdRilIvhAkU0p2ju+ygZzc0SJKyWXbhnj4eVMfGR2j8EDnJDyCjkxX7Yn8Cy9U9BMXnLDx35gvRFA7l4Ffs8dZ3JAVwsidKc137jfGgUThfpFtYgrghnQxAqr+57XuzvZdwuUlc4dGd1wlnt7X1oqyUX4fcAGnuKAVtallgcAYjQkEVNEFlYigcjIQi1N1xifuLV+1xk+2Og1+gIY1dhBSF4UHrpsDt7M9qxbce2z1j1N8J/dUj9JdYNE9pkoH2gdLFvBrKvhVP9isInC6H1zECelRtbLbDpxSi5StmXUtb4ae2BWd+uPsr7O3rLg1hvMBb+AiFtPyUL/WdEpDuoUqoK45gKDiYgb5uAA+QYIM0QYtnh90B2n2xJJQ20kPr2m1ZXL/9WWUzID9y/nxiIDH5Hgi3SIChLptw1K3oKd21jy+68ATVe56vNitf7pnWdvfpw5eXZbkkAjOBRS3LlQAWbEym3Y/eAAkjUWUdY0DgSTAWS4emvYdcRtpcOvSUPqAHt1RY/2UXvvKa9k8p3gZbQh3bxjdgjetlq266WSn8jZQmdYxuu/xoPA2aHDPMz3J3QPfC6VuNhev+7LTgQ8nzk0yCkEl6mWD5GA4IzhnYzt1wwdUjoRsPRI8zgrett0G3kzqdNgQatsuVY6u//r+DQs/m2fPSLGXkTXQtAL2XUFpUTOSbJqL4PcGpziR90MeyKBWbLa30fAXG4XttPf7e73XzX9vepThAgfRAdU9mApPYH69MAnZ7KsL5lhmvW3Ox2Y+BoYj8JuI2s+mbbeMUpY4Fs8dQeMVs5xZ5zk5+Ut1W+nv16AHmOMkBXBzFsiwlaGt+r7emNS8c+c1qOpvfclSkFzM4zv00cgFrvVfP5JE84FTTQcmBROBAolhbIIIcLkwkhTqdt/feuRcpcYHdYX1QDRIYFny6HBlbl8HQbKZPW/aNiOP0MqkwQzwSEi1MDmhaCxAKdJEeSAGgmQKhFMgR7YBNO7wTe0eMx4Nt9nuBWPH7fl1weAE8IGougDNJPBTgXxLdGNUePzPAn7k7PJW0KUIT0ylquuq1G78o71yrSWQ7Dsc7ocu3HsoqTw9sLJK6qqf3zy7e9PDFl8W7zR8IGs+EFGPGJ3PDAAFlV4kHqiIH3iFZSwWWBPBeuNjn9boNOyZa9W2otelaftjj8wa+zt3Zm9DSc8GqrjBKseAquqgaj6w2nhQNQ8A4ys7wY+6tASNG6yQKZWBZt0H30Aa3bUm1LaqO3+4ec+ssb9HuzNYJAYVN0xgbGoFB23JXUIESLXbLqvZP3QJOJqfGlOYmVcronr9YrfZcz8bNDVz05KXeFc2WEQARaUgER54pH9gUo6ggSChGLAGRMdEsEg4LSfoTd+Y0ZgkNtgdSh/Q/Svr73h38M4Y1xlCUOcX05p1M6KPts1orYwJaAj6VGoDECRmIuIXrZBO7NDuhYH3kmZP/hRK3VjGs+GHh49+MvKbGM9Z5tjIFtOM5lR8RJm54jHbaVN2kdnBM8toDWQOIEOT4ExUDah686NvVHyw+/BQ23W55by7fm6/9+vP53GnD5WNs3rAn58FomBjLpWCojELdUXgAdf7nKFDruCE6JYdF1Z67s1HLreOks5Ln9Hj06xdK58WDR+zHhfQPRGl+5D+IdmAcCL4/CoQCWdPDQyUeJTRysQAQweQRDsieiA+AyTRAj4C4EdutdUO+aoCPpEHKw9gz86CWIvI6FBMoRud5i0W8FGBcbEltI43zPemNHEw3KcaWnkTJGuQL0TAGWcNd/sx06oQZzKu/EuPIj1QCpKLGQ5nFn4wImPJuyMTlGwmMcTgGO8PcE8F5v6EFAx2/MFOt3RsXWkPFAXJ2KMSomP00kKeMQsXmx8+BM+4WNHQlIAC2DQzodIrmueJyP1l50hADNQXNekWlPNDtiCAp3xyZrPeg6qShA7njC2utK14Pt3239YrP562JtKfxUmqmxlfANru8iIYotXPO6JTnUmVdsdWTN5pSyi3HarV3UQS6p4Npa7/RxlKqejf8n3749vWds1P2XM/yUhzYBphBGcARUc81t8YHpIYZQHD3iixRgQNdGZ+YIWzcrzepMeYdlKd265ZBO7CvqD71lba99H4dZbCA2Wtmgt0v+msRySMavoBNAV4ERcrdtBUAyzI7RSdkCGWNZr3HtqE1Ls55IiJtuXre3bNmfxjjCeTya2hLrO5k4BwIJi6yYNLcIKlVrtlyQPeC1knmY05SkmxqhYFG2MPTBq5mz+5O8nC8SByPHhVnWkSS4xwqIOH6IxzK2k68CiXZtggw1muoP6EGVVJRO3sUMYY3fdbq93TX18X7TlLDOQgY+RQM0Gyijx9DvdP3OZ7DHYgqCpuGOATrXDGEktv6PV6Q1L7tpAAOl7Ts/7Hh458NmxhjPc0ANIUMLIZiHj+6X4CzwTViUzfS9ydoucMohCwZfKR4Lzh0R8qd33u8XDzFi63P+nxLUnpi7+ckrLplyfiBY3g85EpgO71Ai/xoEq4INWZIk6eFAeV737hpeh7er19udcv7jx0Dk0bM36X9/iOWmAoIOIj0/xgk2TQMIBtcKbaBaUgWkQWZRclyhaeJpjlwa8Gkgw5G2icDVRR9kUkJB2xRcfujClf7rClfMIpJet0TN627V0Kjh6o4yAq8KAyMx/KS8yxFvXgLUQNgOTgzks4d1ZaNpQeOAeSpWjISmpxqM2oT+teLR5+KO25XsuUguRinox/7aKHD30+6ptobwaT52ETBKeaIJmisxduN5WC5Ks5qDHZCbd+ZMz+YR/bIJUiYCZBTTcvhTd/lzWMHp93smOUC4oUGKRbILDDv6PZiwdcvABn7LFwQ7+RTUjyA9vDaTelh+W14ybsV9NTqhBCdDG2yuHYilXXVK9RcwlfKXkDlK13KlRlh3DaFUpZun9D083zZ8yCnJNNBNUFVjRt1kxHQZEaoCoKCLwMuoH0EQkMDh3c0BlPA4FoLGHPDVaw1Wm5pGr/2XdeqVRWKG0uWiZj0duDU3/5cFwiuEH3YAIXBd4qgl/Be6DAcxIoBiZAoTycD1TJCWf5MmrrQaNqksrtU0KtH7f7d38+aW6cN/fSILlG22XJL4ceSb5YG/PWzH1u3+eTZ8d608EpI62Egl/BtQxnJhgzlQ/EpxpYKVocy6BqMriTahxLnjilDiElG71crF6658cOu959Y1mM9wzi0z9EkjXkQXMIjILePTbQ0I0RANyiDbIcZVxth7yZTBJahLxwLFz7/RPH5478MsqdBoSzFAHJRaOSgaiygQYdmLgZkFRDhSK2+aeaXGDRDp6ocmfqDxzbmJRplR7qmAilHFKbcj4Z8P6pbWtekPNzIAITPzU/CCKqkuD7JYCCzo32stDkuddbk4Z3h7UIpSe3VNv91sD9trwTIkaJJTQ2QvogRaMXETiUv2PRRQoyIeBTfaDzZqSe1wkQQQaPIEMub6dS1bq7qjRs+1FE7WaLoFwDnPMCKctmT9DUdeU2znh7a0TWwTJ2PQ8orzHwTRgtioJAlQBNysztKT3+/z3A8qkMFQqs8aDWvWNxvb5v3fX/b8X1X2MpSC7mGdGDa5vvnNp3Y4z3LOFYQgVCA5P7ZtrfBkByYF4IPXHk+h8g17qFwamVZXIbJkjGKRMjySqyWook5WCQWWUi+6bDFwYNRaZDbIDKYyQPwVCQChNIqkRwJNvgFGeFVs8M6EpaPxeyqkGwL478+OFwh+6XylSt8T3Uu20nIRgW+fscyOvN3LKm+9FNKwY5c1MiLb4c4HgNeAS+qodZYVt4kUXJMdkLudX+gA4uAjAmeYayiJwM6ZyTturW/17S/Kmf/989QDP2Ja8Z021foues4OABdNXPJMgo6GDDqKGOdr48eiODYajgkx2QISZ5270+oWo4IK1g1ZznD82d/mG8kgsCRpLZYuzCSDIHSLcQq7dcUevV2R2uRd/snvnSYm3XsjuiVTS3oQHracmkFGiKqbeLW+WqH+xEAB4s4PMLQJKbbakwYm6LUBc12paF9+z9aMKPMZ70P4Nk9n6ircx5kGwYhHHC89HEJLby2RYDxlcniQ3NUHMIR97yeS+mLpj0flGQXDzlzWBGPaYMIx7nwRia9/gFC+RaYqDeXY/3t9z7yl+S1Y/KLTsnj9gqnT5aNdJwsxwHIBp7ZoBScVSG/OjKhc1fnYp9Fl7S3qbv7ts2540fIr3pLIrMEQoSz4HHj0mdEsiyBaiugaH4QTLQ8Y+ynArO4gRBckKWn4IvIiav4Z33D5Pv6PDhpfIp0n+b2yN10cyZEZ40EGUNDE0FnlgYD5rnVJY0aErQlYLkEF6DsIuYIJlCniUO7Dc+PrNi56G9wr7oP/ACpSC5OJB8fEvSzkl9jkW5T1vYFi4zDAgm7JlyRygrFRTDLQXJob0Zpk6jWRajCQh8RQyAMZDMMI65hc262mBSb8h5NLseI2McSLrJX/YJpvwUlg9+EDEqIqoKUMkBWRAJ1e7oNDni0VdDzqoP7S6vn1I052ika9VPXY5tWfmKnnOqvNWTA7GgAfg9oPEagMgBzwd4mwYBTcV4Ew9ElMBP0b5XB5kXQUJLbVWFQtxurdxsT+1hI5uFGpUMp3cwEnf47Z6/529belOSle1VgxcxhiCynQZm+IKsAx43fBVwy07IsZYrbPf6lIokunFeqHXnLnm/X8o3H0yL1/KAIF+7GJCMo7iQjwCuSvNNtQd/1CpUQFpSG2nahvJrJg/bH+tLdzjUfDOJFBMrRRsQA/sCt+oBVDQTUZGTjWJfMnhVCRyN2y9JGPjBHaHev2f9/McOfzJ5fqw3AwwEW0U4ycwEAykexMfebQMj+ZQDSeAhh8jgKVf7UNNR39TBXZhQ60///oPhGYtnjo72pjPbbTZjnEvsLaIugxUwkIwKJIF5BnWR8T+ehwLBAbllks+2fWlSDRJfC7UN/5Ije+GEl7KWLZpqc6UDBYVJw+k+jOKK4BEjwFuuwf5GI7+uF+4OVfa377yetnjOqAhfBlhlkSXgEnxehsFUYthmHPrL46KG50ESZBCJBdLyfZDpTNQqtrt1fpU7Ow4niQ0vaxcG7dv3vzVwDzm1o4IsIwVKAwGdB1gSsMFAOpqllILkv2TYsXcCv7lZciwkPdJjQOwdL079a1pyfddaCpKLA8mpqda97zx/yJJ9pDyyXJmgmG6qXOBHoChILgXIoQ/wC0Ey/j9yi/FPBpJZVNA8BGraDOOcihFjCiYvXDAoO9cjAlO6QAoGc9xDEM3MOnQm1J9Ho8DR4KZfKw18+87QW/z3LIlybnnbVnQ9umVlbz3rRGUn9YBVd4NFVUBWNRA4HnSRAz9ooBk66LrOdKAB+aWUA94iMT1a1fCDLPJAdA10vw6FUhzUerzvAP6OHn/Z5ErXzu+87pMJn8drGWDnVPDyyFHlgVc1kFGLGt9bjoDOUygQbFAYWSWz1StvVwsHFGX9d9qwkz/MGZOAMnS4kxHY7SjKSWYgWXAAqdR8U50hH199kLz80xc3ffH2+9HEBRbqA6oqzMENd74QFDPoKBDwc+bzlFnczgIewwIJbe/+MrLbpE6hjuaCFZ90TZn3zpxYfxYYuGWPdWFiLSVgUpPpBSAZQJZEyEISTPWWG+sOmtM6nEXD0c/HzXSv/apHrD8zwAE3qRR4BHXKz0WWA5Fk3BPB6DEKLjAVBl6EbDkOIlrfPzu5y8gXQu2LouVw0eZe92UnompWW406c0nZZp7LuS6a0+wa229vRGGajeN1EHGe83mAszggh3eAvfHti6r0mBqyrnSwDQffG/Ad7Fz2gNV9FmSLmaCHttS8JAJqaeiaxlw0Bd4CLgWXlRK4VBHi6jY9Uv6OR/pAk/t/vdLnlv/p4Cmn1v8wQDYygdcxLh0Bqop28xjpMAIg+XJ6qfScq90DGGjCRUqGFAu1eg55wNLk4R+udh3/hOuVguTiQDKlJGVc541KyrbmPPhBMHSwBkAyy94ORD3Zyjtkjc5/wvAJ7x6Cjj+mOQWz6mJJNXjoAVkhBMUIidGZDjNx8UDKC3722eeZaKDxFLxIRSYQOM9grmMImDHAqFAJ8kgk+MrWO1lv/FzkEocqrBreDf+fS6Ppg7L+txeO71zdzZdxvGykhN3lBb/PzaJrEhGBqAho0J3QlG8SGOghbKcE6RaaToEXiCmVBX7geQ68ChoeSKDGVy+s2X9KHVK+Vdr/+dbOVUfP7kzY8e6IA9ZTW6NthguoNQb8qhlFlji0+dVB0xUgsgw5YAGlTO2TTV4cVItUaBPkA1xx0zMWTnrz5M8fD0pESsEFIJldLGCu4RIcoFdstq3esE+aX80xh2DszNTuSwv2rekgG16QkO+pqQwkG7oAiqKAjOoIoDNLaqQboPKLRiVQODuUv/mhGbbOI3tf8Y0HCuT+9lGftK9nvBOrZLOFKQOnTH3GXNyaqtXmuwqGCLhm5UUesnkryI1v+bVGz+lhLVT3zhy0SN/+U8dYPYdFPYN8Y5w/OEZ/wb+ZB5MtD8wYgAtttgAXQBXskGUrC026Dr5XaHxnyEobRfswf/mnvTcvnPW2lTO4mKr1N9e684n/kFo3H7xUP+PzPDDqkXX8yd0tZU5jYJKofiBWJ6RTO9S4r8so+wMDR17qOhf7ndLlwtYR7++NPL27hkPJASLw4MeosYC0Kg44DRe+PrBIMqhoL++noMdXpDFtOnxW7sb7BpLyLUNL8tz+U6MDX72zmc/eLaDnAEeiQFMMppih60hhLKVahPNcwyrLQLIIGZZY2mjIxKakcvuw8nXCast1XLgUJJfwcNLe6bkgb/fqRwTwMhckq2pOvMiJRTCB2xTBbdbr+Ple100LgmScKJmDYQAkmxJaCHoRMiPPGHU3/UyKDD+CqIGsEDsD0riI0TkKfh51iU0NZROk8OZ2ko6OcFbI5yOhwFk+76aXR9cgSf9smRt6eEP5vE3LBx3btOop0Z0RbdMLwUL9QKifRdMwY57ymO2P/GIRgIigGBR0wwApIDtFtWDCE8/6lGoe4AUKnCRAoaoDsceBnNx8UYV+H4cd4WJgJvOAU3PltBGoeJxUbX5JYFF0YB+e0f8H2PvLfUL+WRAd8eBVdBAxwVNXwMZTUBQfCLINsqkVtPINDzYY8Ur9cIxb0r8aNzN1yWc9EgmC5EBL2C5HkbUXNTnJeqUm++oN/az+VQXJqVurbxnTa3cZLdti6D4QeQq6ZkaSdd2U2LKIAvgULxg8YY6PnE5YZFCRnFDltkfHyI8Ofj3UySHv11mDTy6YMS5OzWHayBeCZAwcoAaxmbuBwJ0CEShkY1S09f1fV39uQlgW8Tvf6rmB7FveMtbI/wNIxvkDk86KA8ko1UipwUCyIsjgk6Ih01Y+s+3Qt6uT2OSCUPsiWI7u+rn9yo+n/eRwn7Q7eA0K/QJI5eudaPDs8A6k8qXpCa55r087uWpRP8HnAhsYIHMUCgwOcuRYaPbMgIdJ66dCNr9h71fqunIbpgw/FJd3whYFXtBQuBApVIyrTgADu7jjQHgB8g0e+DJVXdVuuXcgd3vf2eGMXVwA7B7f7ReSsvL2CK0AROIA3a+CVeZAUX3mPFSKQsIdfqGVR21zKkO6Ld7VbNQHydezClNoN3h1SpUOzxL60bVg7JuHfvt6kBXcYNH9YAukZp0DyRgeKT3C7gHGNUaQDDyjUuDf8E8EcMyWwODAJvPMXY3TVJBQF5W3gZuPYtvKDvCwpCAPJ4OXk8BDOJQlAl126CDaChzOyLSoxHJ7EmrUXW+tWP8HUrXJibAbfZ1egKYtL29sWf/00U0r+yrpaWVs2Ks6ApbgjoeZ5Ii6vhwxPUwwYccA1JAVAtx7/ZxBDtMOobjwICARlUVkFZSBsjghV4yG1l36PkKad1p4NbqD7vntjh8/nLLYSg1vuzvufc1yT993Lve6yvLPuh+Y9+Z7MWoOEN4Jqm6YzuSGClZ0BFT8LKveJccAVG2+o+bgj5tc6bZx0bYcmjHwC9/uX5+KVvOABPSBceu4OJCsJDU42HDUPOTgXrUJI2vhxCEZS74aG+nLCZD6z1szo044A63svTIYGGJcZeDBY/DgliKgwYPPDiR39X7rcvv3wvNOzp841r38yyEOVzpwgql+wOQXWa6kWS9jmjJHL4lFtnkRIFOKhJibHv+gYqcR3UOtG2XM1g+ddCAye3fVSCXXHNts1hDZJREk478FjSoIUok0FUTwA+bvoZ65l1jAY0+EpJb3vpvwn2F9Qm3LOYCcujJ5y7TJq6W81DI2Lhckwwu6SkG1JYFR/cbfag2cfs+lknvp2lnPbPvi3Y/tXg9E8pSNXRcRIV2MNdoNndqQVGwbnlvo5gU3bf30reXxvkywqh7wY+6HYBrwoPYIzsN+wkE+9mO5qqfqP9X9SVK34+pw+4YB9F1L2q97f9TSMkaeIPkwSu4Fu0UEv+pjijmlIPlq9PKVX8OgIqiGDEr5WidqjZ1Y86/IK7nyVv//S5SC5BL6XFvywfNbvp39YYSRz+w7Lbh7iFuWmEXPZmGMlLDP0f//qf2jakTsYIJkdrB8HvPfGHjjRAaCec0FVgEdRgDyVQ7yxXjgHBGgu/PA6YzMj0istM8RX36HrUzSQYgrcwRiElMgznkaohoVXE2Acr11PYIG2Hqy5dGtq7oVpOy9n88/Eyl5C8BiaGDBpBwGgJFVLwQWISyGBDxTPA7wM1E2j21VBxwliWYCHvx3QQZDUUHQ/SBiBI4TIIdzgjuuema7ni8jbeGq2PfS1Z89uvrL9792am6QIhPUpJYdB0Q/3HPG5YBZum95vZ0zXt0R48ngeV0EVdeAs4mg6wpwmhdkQQSeipBLIgBqtVtf49WZbcJ5joff6fuDf9/S+yKUfKaZbo7b4kCyA3xl6p5sPKZXtatlIENT11l3fzpth3xsVw2njowRE5Ri/Ww6CoDkoG4wLkCZ2oXBg4cK4LJGQcNHuj1Pbn3ho1D74MS8ce94Vn3dx+lOZ5FH8wiaAJntMEEybtkeXwAAIABJREFUBwJSoxQ0pwBIlyIg7vauEyo8/MprodZNz+60b5gy9FRE3qFIp17IZCPPg2QOeNwpKQKScaSbENqP+h/gJwIothg4Y0RrN/Qd1YrUvnlrqG1h3X16i+3IV+/+ph7Y18ahuoCSQqbsYeUo5OkWyHck08adenYkrR+7KN+Tbpt/4+Y5U1Y6XXngRKoKUaEA1UBiqmS3HPxm9XASTbGdyk+T++1cNGdajC8fIgQAJaAbzWk4fngWWPBbI0BPqrSr9tPdHyIVbzkaTr8ULYvR5NQ5w+eeXvfrE3FGITiJAjpStnAhizuIpSjkanX1FV2HvRXUDqRm43XVX/u03eXMtVdUwT/k5NLhWcKDpDv/e8uaWeOWxqrZ4FC9zOQCE8XMhDJcfpucOyY5VnqE0QOmSxnOmGzRQVQW0SQsMiWAzkmMu0ZQHgkXKJSAV3Ia1pqtdgkVanxfvnnL38EStx+Smmb/m15ymrIpEVL2PnRwxcLnDFdmI8Xj4pDLiCYSyN1GS1gEEMGsfi7wJWL/fy7b3wRY7CcaiCQD8o2R521G3YhgAUPRQFIw694KPsEG6RAJEU3v+rpm9zFhbZv/4UO64dMH1n38zncJRgF4XD7gYupq9Tp26UJue3LepQYXpSmWA8P67pfPHqosYwRP9YPklMCneUFCRQ5JgoIcH+iRFUBJbv17vUHTb73UNS/2+/7JPZYZh1d2cKq5wBlm5PY8SD6v610oRIA7rtapps9OrEaSQ9MkvrAddO1HD6/79O1vkgwvWFQf+9l8hoFA9QUgGcEr0wk2OPAQEQpt0dC4U/cnSLtn54faBymfjpnjX/dN1whPBkvuDPJKmURmEKwzBSAORNQ3x3wOSYd0KRbK3PfikLL39B4fat00Y1PimrGDT0YXnkDdB5akiyAZrd9xLkaQjFF0nEt0pMYhEiNIX9BA0fzg5yzgscWBXrbh5kZDPm4TrnmC+4cRQ3Z9P39sOU4GvbAAeBvmSfiZmYqfiJCrRkNU09t/rdr34jxsevSnGmumj98fV5jF2RQ3iKLAONykTputdV/6EDntf9AhvtL+y5jz0qfZm5c+bXfng4UH8OMOEkpuGpQtfE9zMnCV6+xv+eKQm8KVmiuubTRlS62V08duLes5YZO8mcAHuPJXeh+l51+9HlBBBg/nhNjmt36Z2D30RN6r16Lr80qlILkkkHxmfeVVE4YciPWekiMUEySbLGRUUaCgc+YWJzGE0lhyGGPbNGhB3jEy43CrVAkI2jNhKfBTEShHQOD9TF1BsNhBTKp6KKHTyw1I8t2I6P4VB6WUh7QdVd37tt6btmfHg3mpx5qI3mx7lJEPouFhltEo5cQgAybioMkDiyDqRcAyLvTY0u6860JA4tkgF4Jk1KnmQDN4kHgBZEU1gRbvhFxbOdr0qYF3kzYPLL5anU+PLmm25q0RmxLVDOKkBvj8DnBHVS6s8Uy3B8Um9/1+qXoyZg/4OGvD0mciDQ0MvxdQ5EJBxzCRB+RXgy5BrhgH1ub3LKrefWTIPGp0v9vzRtdtfOr6RnY1HwSKCaQlgWQHFETXzGwxaMrV4b3mHI08MGvIOvXY9jrR+KS9HqZMEgTJjK4UAO3BSDJKWDLJM4MDNy9BoSMGmj7d/27S/IlfLtWnJf1+8IPBC42t/30oypfDopAsGsicGFGmMZCwRyWW/Il28YjGDEmDs5Y4qPjYgJ5xNz3zXqh106Ora6x/a+jBSM9pcBK0vsYKhABINndCmLpNIMFXQzdMXQWbRMGrasz1L1uMhTZP9P8PubHTF6G2gy1OtizssHHexB9jvDk2u8KB5lWBs8hgUC+AkQ+cKIBqREJeZBVf45fGNCWVWu0rqT4E/yvfHHS4nDvTIXvyQJQFSOccENvhiVkVnhz2YljtpJTfM7rjLuvZ/XUEVyGL7vs5mdm2I0nbiEyAwriK2xo/0/9xUqHpkXDquljZU1+/+3r2is9HWV1pTCWH5UcwOlfp8Vf0gJ9YoYCPhFp3Pj7U+vDL4/6KNvwd6iwFySWBZJpqXTO0+5HorCNlo1QXcLoZqTA/BCg7ZkqS8aUgOaxxHoi7AUY6TZDsY7xCAbPWqQSaaAMVE1kkDdw+NyiUA29UktKw3+h6pNp9h8Oq/DovjNuUkLI22bNl/SOHtq9+zJ99pq6V03hUWzGoxpQbeFzAYfCKGSYY7E8Os0oRRGEiDktkIufAMXKPgyDZjCqblsoaQU4nW5YwOgYCL+ZwqAPIogiy7geVclAIVtCTGpyo02NmbVKhQsgKERd2Pc3ZErlq2puHnad3xZcxPGA1JEhXRVBqNz3R4KlXGpEqF9c1pss+6LT5qw/nljEUkHyFoPMqc5zDZCRetALP2SBLjAHS5O5P6j0/tGuojx4XK9uHP3XMmr6lok3LC4BkfABmFNUEbaaON0rA5URWz2/df3I1Uj40C+ii7fQsnjlo18L330zgvEBUBXhUfCGms6Rp4Y4g+Tz9A3mmCJIZEKImSM5zxkCL5wfdRBo8tDLUPtg9feBvws7Ft0Zj4h5u2xcDkg0EyZSAjJiZ6KALOpy2xEJyl5FPRbZ8+JK7AyWCyV2/tN70/th1EUo62A3Pn0CyaCBINoE6JqWpHPIudbAiSNZ08MlOUONrpDXqO7FOODKAjPYyf9Zm5ejauhGqG6ifB6c9GhS/xhJGJcEDOrrncU44SyIg+ck+Lztuf2FKifeVuz1q+djXjlb0nIqRXdnAixKc4SIhufOrz0W07zwn1GfFwHzB/thNw7uciik8I0uKBharAzxUYpznAo6HxAYtv6v68IudwzF4uZz20bT9sTun9Dgc7U6NVhU3SIw+hzSvUph8Of13tc/xclbIEWKgxdN9OpK2T31/ta//T7leKUguESRTbvvkpzdIhzc1j1ZcABSTHEz1BINQUPkASGZR0NKXPNQX4kKQDARBss6MQihFFQsreFQ/2KwEKCZhUREyOCc07zb8adL8sc9Drfd6LceAcfquSgU7t993fM/GxwqP7GkeQb1SJK+YQFXxgqr5mYmCJElMTglVDQRCWGIdulqxHQ6CpgloEnCeMxpQtD0H4hAko1QXgmEWWWJ61H7gMd0rkFCpEYlFfHjDB5zFCrlghZjGt84t231m5yvpQ3/KrlpS5foHS9o2xgjtlvde+Rl2/XZntDsdotBdUbRAiiFD6/+83Jt0eGHGxeqjh5fVXfPOyJ2JnjzerhYAUC/wEg8a5UBBYxQqQTofA7G3/+fd2k/0DTlZi54+bds0peeJiIJ9cZcDkjMdlbztBk5MJhUanbqS/vrTIiLzgHP7tKG7bBkHK1u0PAb+Ua4LMEoeAMkmkwYdQc3INnPUQk46RpKBB5cgQa4jGlp2e60lqfvgplDbs21KjzXyvmVt4/RC0OmFkWTkumPC5x9BMprVnJbjoH6PiQ9YGt4Vsh4r3bDg9s2fTfk1SskBC1KwAjsjJt0Cddb/CJIVQWKqLSKngo+gwYsdKrW9/5O4pyeEvFBiwHP1vCfXfPHWvEQhF6grFyQhEoDIoKHyCzo+EtwRQ8tnCbL5CLC3vmthpW6THykRJGcfjlgxYcCx8oVHY63uTBQvhjNSIjR7aUobUvum9aE+K9bW1C31t07uviu64BRYqACixQmZPoA8wQlRTVr9Wufx3o9dDYWPS7UR3/G0cZ3XqCmb2gA+O9BMPfbSWPKluu6a/O7hbZAtx0OrnkOakLp3l8q/ldDLpSD5IsPv8Ef9v1E3/vxwlN8FlGVPm9q7yElWBYUl8CGYKwXJob/DQZDM5AgwaQ9BMjIJmTmBCFSKAJ/iB1lA1QUKms5BFhcNtjYPfFXj+ZFPhl7z9VWSZm5J8u/a8fDxbRseyT95oIXgK7DaiQaCoQKnK8wJCzPeJUFg7mXU0EBRdeAkK2io1atpps2sgE5Z6KIFoOo6GCx5z1QKCaDjgDyXydtk3E0igI9HOwEOJENhVss4zvGZaDzqpqLbngsMuw1yODu0eKLv0+SG569ogbL/lwXjatWuO51UrnOmpJ7PXPZ5t1M/fPSBs/Ak8NTFaDYqsYClZps9FR4Y3exivF6asdexfvrww1FnjiRGaYVAdBcIAg9EskFGgRsszlgojKqU2+C54XeSmm1CBog0NyVqzeu9TsX5jtjsej7wBhpCFxNJBmCOe2cs5bSbho2vQRJbXpZLWYkgasnH/9n85YzPyso+MNw5YAgcWxyhzjUeuLOFB0r6mSAZdxEQKAcW8ESAQl6ELEcUtOn+ejNS+96QEtZwEbd1woubbYdWNomnBUxyDrm/5/jILFfjPEiWUIebp6ByfjglxUPjgdNuE2vcujTUt4+u+uThzV+8+02UgcmpfwbJKBUZjCSrGEkWUCqSAtU9oMsy5IEVmnd9+UHSsut3IbeBUu7U231WZe1c1jaS5oIVJUGJAwp8Cigyao0TsCGHn0MhPAL5ciT4ytU70HB49/olJXBiQuLKt4anJBUciLd7swAzHbOd1TwNRsypQeJqhrXA8m3/8Z7ds4f8GOc5AxK1gN8QwCdEQES9divKPTOgI4mplh9qXzAQTimB48cjSZUql3SxTJ/a8+fcbUvusst+oBrqJuPivDTIFE7/h1rWxdsg117W22rI+CqkTKv0UK/zTy9XCpIv8oRTF4ybkP/b56/GKDlAQTKdvNBqNRBJNqM1pSA5nJfkHEgOiDkhSMZ0G1x4YCRZxX7HtD4O7VINoIYAfmscZDkrZ7QaOqkmib70xBxO+65lWdwGhYP72x3fteWhk/u23yO4MmOjiAo23Q2c6mMug0yZIKAXzZQKgtv5SKegFDDSCwRVBAK63TpGgTGPH0nJqGxBzknqMTqAKazHtqnNBElzu9zPiexPBMcCRvKZ/i9GYEXgZRF8mgsKJQucscSqt70+rR6Jb3nocvsGP6Lrp7++rGmL1jPkVnd/UyIQPLszYdNbw/c4c4/Gi3oOiEQBkZMhRYugbV9593ZS5+LgavuU7iulA5tvjFVzAQwXGJSCB0TgIhMgl3MUNvlPn4dI88dDBmgMEKTvLrN6VL/TCWoa50AwTk29aeauixkLAdUbBKpu3gmpciLtMGhivYvxUS/VjwhMj7zZbTU9trmN7MsFkdOAWERwe3xgQfI1UgsYSMbxgfPReWtmk4XBCOqQz0mQbYuGtn2G1yE17t1/qXqL+51SKmx949ld1mNra8eDm0k0Il2HaZsHEwgRmOPOG1rOqAaj/yhEgVSMWr367g2kWoc1odTN+v/3D7tumTd9ThT4mNMgZyA16Lw6TpCTjLxkXPwpGN3lADTdDxARDRlCdF7bV8fWIEk3ZobchgPLm62Z+Nr6ciRfEHUXyISC26uCJSICXIbG3jEHmtj4vACyDNm8DXJs5QraD5pSjZRtllVsv+amRK0eP/BoXM7uGKeaBzxnhfzYmmm1Js1KJqSKmaEZ4pG19JNeKQsmvVtGy2e0o2yFB3uNZpurdul9V6gmIcGmoL75qQ1rR+zctLHT3Y8//wCp12Jzie83pcKJUY/t0I5vrytxXhAAzV0C9K8Q7+3fXiyoK3nhMiMogXiuf/CdvECFEulgWZGVs9pNeqd8qfxbySOpFCRf5C3LW/XNCyfmjpiVqGSwBCYimJa3GkbtUMsSEw+Q81d6hNwDf3zJgzq+5//VwAgzJ7BkNEXVAHiBmSL4RTvUf7znI+Tm566KTm/IN3AFBVny3YlVFeHYwQ6n9mx/ICvlUDvqyY3BDzsCYpNmopmRdBYFPC+te6EzVfC3oNsYM1EJSF+d+4Ax1Qpz+jRBHPtbIG4TPB9BXhDgmFxavBaLgaEZCxVB05DSwUGuLRZOJdY9cvPrg+sSUtfUkLuMg1EU3u51pGK1ar8ldZvc5WJFche9O+bY0q+GxSunQfDmgmCzw3G/HWJv6zKvWuchT12sbOaCaVMzF897KdqfCSCo4DVU8EsR4I4o5230ZO9HhOaP/HwZzb3oKfTE6qobJg05GuPJBIcRkGDDZR1BnW/sW/NZSjqAi3dCmi0J2vUY0oLUu6tE8HCpNtFj2yptnfLSkRj3KcHKIddcYQmazBQmsCAKymiZFJrAEXj2eA46rLmIBJlyDG03YGItUu2Gy17kFG0fpXulrUOHH7ClH6gSaXgAqMlpLyoCzcYqCygYwOno0kiZWspJAUHyRy1ItZKB1KX6Qv/vxH77fp47zep1gxV3ngJ60LirxxIX2Zg1QMTdFcZLlkABTLTWIVeOBrH+bb836PnWbeGoRZyZO3R6xuqfezt9BaZKA3L4OR97XzjDYu7QAGoA68zJskBwQLalHNz4/GvNSf17thR3j/TErui104cfjcw/HB2pe8HQeJBqNN+UNHRe2JbmZxZOeDNz6ZeDrO4c0MUo4Co12J/c9eXbwqYA7f6p2Z6Fc2Z7Mk811DkrNLzryW72u7t9WNIzpFt/vXnvnKG/2V0nOWZggg6RwUXcpR586e9/6gHTcCswjwd0yYMaKDiPm3OCmVTLQijsx2BYyoBcMQryyzc51Hb4Z7XCeR/+6Y+mFCRf5An7ti2/df+svr+V8Z9iEUzkiaHbG6oICCySh4rspSA5nJfkQpBsJpMV+eSiZbJmAOFF5paF/FnUZtVUA2Kbdlgc23f2XeHUf63LUnpYhiNpjU/v2HZn5tG9d3kzTzaQPPkWu+phHGMe1HPmHde6LcVeHxchOI0GJA2DercGRkSRZGQIYGgUBEGCdCkG3E3uXNCy+/jHrqSt9Pju2tsn99xtczpO1xz3TvLFohY070T06tG998Zl7UlKlBTwKBrkCZGQG984t92Lw2qTqvVL3Bb0r1zYaf8n4+cmGPmgWzBRTYB84oQGd3ceYg1DduwPIPHQT402Th+zPcaVB3ZDAYJppSgLCXIAJPsZSMaENVQCSbPFQ+tuQ28mje5dfiV99oc6N/3w2PbZI+bH+LNAJgQMQ2ORYURjuNNtmu8IAQ4ylkSqjMlFN3AXAsEqA8ki5IjxtM3AN0MHySkplh0f9DkhZx5LcFIvEJYkF5RxND/K+EHG6LoJkr3A8yidyUGqmKC3fHlWQ5LcYm+ofaF+P3rY4V/mj5F8frAiQNURoCIYDSz0AvXKuimBiJxpQxRB4QHOCjFQ4YFeg8rd+ezEUOtHWsSuD0ftg+N7Kkbq+O4iJ1sDg/ew+iTVyqRCKYdOoOYCwsU7IFuKhzad+v2HtC1eUYMe35K09u3hhyJcqY4ItM9WOYhq0O6HmIGzHgi1rcFyRz58bV7ult+ftBEVuIikk7We6X8rqXN7yEnPbLG/bG6fLd99PibOyHR4XHngdSbSpj0GtyJ17yuWyoQyjYfGT1yhH/u9ZQznAk3FcWnukpUeofUAfiXPJeyyxaEp+RlUMDoPks0+PgeSWYIxQLYUBZ4aN65tPfC9dqG14N9RqnSEXuQ502M7a26f/PS+BG8aipAx+17cXsQXGyMIFPU/S0FyWG+KGdc8H938kxoo8lIxGQatdTGKjB8/QWJ83HxHotJs4JTmpGqrXWE14ioXRn4snDjS0Dh+4La929Y9QnyFdUSXh3AqcvD8wCHXGKkUzAb2Kld+pZe7KEgGEFD6EAEXL8ApLgrKPNZrQPk7np96JdX4N//8yJ45oxdomkZbvDqz/qVAUs6vH7xydOF7ExONXNZPhiUajnkioOXjPV6Q7vzP7JLqpke31N82uff2SDWbzyMi5EvR/oY3Pzop9qF+o8LVww3WSXd9237TBxNWRHvywW74WBSxeJCMcnl2OGNLgBZd+t9HWj7645X0WdFzs75/f8zJ/74/LE7JBpEjTNLMdLrDhfqfQTJLumQEnGJBstbm5dHVSdVbQnKepJlrnNsmjU2xZp+IvTRIxtwCjCQT8BGAdEt5tdlr79UmFZuFbFTh+eq1iSdXfP+K6PWDhSPnQDJGkhEwBME5gmSMpukGB4Ysgp/n4KwYa7TpO6k1qXlj6Jz0vYtuWTfzzd8ivdkkCul2qL2I6h28n3FOeB1BMu7GYAKtxiL9qC2ey0VBjbueGu94eOCQ4sYBPb6yysq3Xj8Q482WbDg3aBYo1+7umZbnx/UKddwEy217a+DanKNb20gWPvuGHv3vINVD46Pj9ZA65fvhnRHbf5g/ItZwg6QVgGJ1QHpEldM3vDq+Jkmo6yr2/n5896Xt33821UkygUcdaMEOVKfAofrO1TOjDLer/lblLxZJPr+fFIwkB26N9TW+GwBZcgxwTe9bWL/buBITSv9WHXKNGlsKki8GkvNTY3a+/uiJqPyjDhE5m2gmYpgJM0zlApUESkFyWEMzCI/P0wWKbtwyIbMALxdBAQ+qpgMRRKbukAV2iG57/yfVuo4KK1M9rBswPxwSHN9dVT2264bUlH13ZB/Z11rKzUgSfYXELmjA6SoIKkb3dKAC6hibkm3M1e6vtjc/l9gV0LcNLFrMSDI6HSLdRQKN8HBGjIHm/SfcRGrffEXyYWnfzngj6/fPhhp+Feo9MfB56danLur2Rulp2+F3xnyds2/zPRa1kCkzqJZEsFZrsLbegKntCWG2jH86aEaGY83kZw+TwrNxCXWarUi+85HXSfKtYSkDXFgJ3Tz3gc2fTPsuypsPdh0jyecl9ExbdTOSjLrqXs4OZ21x0OTx7p2F9s/MDXWc7Z0zcq668btOcf5cEFCuT9OAF7k/jB3c2wouNouCZIqJm4Z+LpKcK8eprQdNrkIqtAkpGYymrovZPG3kUUdeWlTJIBkj20i30EGgChvvXiCQ5azobzLow2RSrn5qqH2RPaff+1kbl7wo+pF0pQNyrjGSjCDZTB40OdkmSEZNe2ZIzXYVfAnJZ5sMeKtGONJvZz8dPP30hsW9HX4XOJDbr5l6+cgJZwmc1GrqvuMOEb7blIIuyJBP7RDf5u7P47u9+XSxY/fw4rqrp47cE6u7QNIN0KgNat3ZeTh59KU3Qu2rAKjlFo/odZQzCuNuf/T+jqTho5fUHC9xEUpTLIULPx+x+5fvXkmgKo/3j2PuLO8AR7uHZid3GfpC8e/l3sQdY3vvjPWfTeA4HxTk5YLTGsekCdlORClIDvkRM5+BwGEqvZyPJLPnXzQp8ty550Gys0PnmVWfGBT2QizkG/gbFCwFyRcDyZRyB4bcfkxO31tJxs1nSkHVCZPeAkMrjSRfhQF+KZCMUley1cKiyei2h5Jmmo7b/wJ4eCvyDP0tnnjuAdLm6V+vQnNCuoR71YoXts6f+p5DSedRKk0wfBAloEyvHzTDa4J8kAEBC05bQXMH/JMPWAqHVPHVKHQOJBddnAQtlg0QdAEIJzNL4/zoSnmNX3k3mZStWWzyUUnN2fpOv1+kfavvFHQK9ga3LqrYZ9IlzTyY3fb29PtPbN3w1JmUIy1dPk9sAS8a9zzdo6Ol/i1Liv0YU0q0PYvbC3FRxyGx1clrYUdOV3zYdcvXs+ZEe/PBSv0BqTzUmUZOMoJk5CQbjJOMOqQZljioc1+Xl2z39Ho71Me16a3+Sy0Hl92CCYm4PFc0M5KMtIvgdvWFIBkNNvCbGQTJyF92Y+KeHKe2DQckH1+VtGHaqMORhWfs50Ey3hmOHwSJZhIjgmRcQJggmQOvAVAQXc3VYOAHlcPRjE579/kFrl2rH0G935JAMsqEYwIqJv8SUYYC5IdLVkhoftP8ci9MfyLU54BJapsnvbQ3tjCtAnhdYGG5A6hfYWqKoyEPWv1iPzCqiRHIK+BE8BAZ5Lrtfin/yqy7ix27u75uv/G9CSuiDQ+upcFHoqDh492fIbd2+TTU9jKQlJGS+N9Z76+79YHbO9vq37IulGsx9YqNP952bPG8cb6z+5tGI98/LxtEUQZDcEKWvUJW04GTW5MKdYs1IslZ8umQk/MnjI1VMoBYRdBxztFkRiLnkeZVCpJDeSyBMn8MKp2/UPGKIeZOrQmSM+VYSHqg95CEe7qF7IAZRsP/NkVLQfIlHlXK+MfXa0c3tpLRlIBQxo9FkIzgLagl+7d52tdhQ8+B5HParsEPrtlYBJKiKILfr7LImd3mBK+imEBTskAh5UGoXDel9rOv1SNlm3n+ilukR7cnb5nQZ0+0P12yYEKn5mXcUUX1ACcLoBGECxYzZQItoxlvzLTh5pBbej18JIpkP5vRCXPyRboF5SxQCBJIyc02Vxn8WcsrSfLARK/VY8bujUndU11UVfBFVy1s0GtIdVK9bcblPitKlwuQERfLzk9w5Ieb7X+59RZ3nu/HqS/v++mLSRG+ArBS5Q8gGc8nxHR8Q3UQH4/ubpFQ9bbHxkc9OrjYbfbLacvaCT1XRx5b2y7Kl80c9jQDaToYSWa6GuyDx+gVTG0n+P4ETUU40DDBmAdwERlyLPFq20FjqpAKt4QWST62ttL6aUMORbvTJQf1AcFEgSLjhcm/BXjJbPyghKFIwK0R8CbUyKo76P1q4WjyHpnYaYV+ZGt7UVVAwoREM+30D5FkEyQHepYXId8QwG2PgqaPPfcMaf9iyKBT3b3k9q3vDvm1nJYDhq6ByBwOTdNPlqXCzEvwk2pGs83kW/xf1OsWQKjedFW5YfPaF/fM6cpZj+2cN3O+0/CAYgAUSgnQvOuAu0iLh8JytSw8vPsmv8sdGde4VUhmEfj+Zn29fNzxpQv6R6vZnMy5wefOArvdDprogDOKDZo90qs3f8+LJeqYp3w7Y1rhL+/1i/KlAeUpSBYHaF4JCLMMN3XdS49Qe+ByQHJgARuYK9g8RQEyLPFQvfPQLo4bHv0s1Nr/DeVKQfIlnvLpGS98V7h75QOi3wcybqvpJmhjCheoD8oczUqPUHugeJCML/H5l9+kXPAsgmaz2ZirFSZPUp4HkCRI02Vo9exrjwptO5coLxZq+y6nHIK4/W9M20FO7KprwaROTQMJlVDAAA00Zu+sYmSP6iBRP4gsgiwAhx9V3QhkIV8qhfNyAAAgAElEQVROTdfunKCeblDvNlgTgmSNt0AesUL5dvfMjek6/opMRDD6tmrqyydi049G23QdPHw01L33ib7kwf7Tr93dXLsrFy4YP/rY0m+GO9V8QE1ePBhthn3wTXk9BEeo840GLTm8A8recO8HZbqM6x5qqzZO7bPafmBluwhPBhtXuFjE+CUaxhQHks3FexAko4wfJr6aIDnXmqC2eXVS6HSL4yurrJ08/GCsN0OMMHxINgnQPIoo0hQByUi54AQCLo2CklQ3rU6fOTVJ2bIhL2b3j3pom5C2uzGvIUjGFEETohalW5wHyYz0AC7eAoURZfSWvQc3ItXv2BPqc0hdOO3NvF/nDIr2ZgKHlC+OgEFNdTbC9LJ5UAOO7+b7ZDpg4lzFostVmm6tOHxB8+IWmXTR5D6HfvrsHatRCC5CIM9eHlq/OLQVqXvHxlDby8ZmdnYEiY0tCOUamFtx5vsvPkjb/Fsnu14IUTKA350PNklk375TPgK2erdurvHyiPaElOy+6d655P59s0d+X0Y5A6DkMooMB2i+grsd2jmFhlDa+G8vU1TlyHwT/niYNMYieunnfuYgQ46HRr3H307q3/Hbv70fL3b/pSD5EqMjc87L72duWfyi7CsEK4Jk1XQ4U9ESljfdrEqP0HsgGHViCRwBrV/2ZxGQjAsSq90BPp/vnOwVAkwmf0UMKJSjwFrv5sVVe7992UoXqPcKmfurAFgLSUKVs6HfgVky4/N+M9LXL+lp83tBwrHBEuLY5xsMjCTxAgM1guFhEm+UOQpiFBnP+yvF9M0PODHM9iK/syjPjdcIKLwFcoQIqHNP5xHWjgNGX0lf0fQNZVZNHno0LifNHol0JWoBqJB8qHL3wY3/qsj/lbT/wnPz542alrriu352LR8kQzX7DEEyyp4hhzuw/R4Eybi4SGx954IyL0y5IkWQovXumj5ghbBvWXuH6ywDybhoVAzktgfk+lgk2dRBNbPbLwTJ5oIezUQYSH5lSugg+cTSOqsnjNwT788ixYNkbDl+ms3xxCElRBTAremglWt4uPYb/60TThLlvqH3HpbSD1YXNIUJfGBGP8tcCOo0M5UPM4rL/CQJDy45AvIiyp1pM2BccqjWy6hVvX1Kr9XW/UvbRPqzgZfsoBioaoH0eA543TTFUAOKFkzhgr3emHissjYJVZocrvz698XeP507emzK718PkfQ8cAkCZEZWoO36jK5DqnQ4EM54DbUsTUmJ2v/9B/Pce5feFccXgK7ks5wKUbCColJGK/FGlvc26jasw6WAPEajD0yasEw7uLZtDO8CTkHDqCjwY0qPeF7GLNS2/lvLBd91cw4yJd+CINlUtjAVXhhIDnYSk4YzaVHplnho0n9qI1Lzhp3/1j68nPsuBcmX6KXChWNHH/lt/nCH5gJJ8YAsSoxygTM0bhfhdFF6hNEDF1h6I7+v6HF+pRz81/OAEicCVaegWiIh11ZObdGlf1vSuHg9WsZxTfFVhROHbsg6uq99Vsqe5un5nqrVOzw0ofzDLw0P4w5MoLRlfsfNH01aFKm5wKr5QMTJSdfwk804miqHnFWMNypAic7+H4HNX+3YyLR9kbt5IUgOPBdMTNLkSDgrREHLJ3s+Rdo/Pe9K+opmbyi/bOSAw+W82RaUzFIVAnnWKKj/VM8epMNz71/Jta6Hc9Pee+lj1/YVz9i0QuA1r2nYUuTjdG6LnQEmEdycBax1Wy2rMmDOLaG2f+f0/j9xu5fezUyN0JQSqRYBUH4+klw8SD6ngY3GKpIFCqxltBbdhyWT2ncdD6U99PDiuuveGb8n1psBDs1zzkQl2I7gB/scSGaGNxQ0QQS1XIPdtUZ82/BK6DpF24gL2x39bz0Z7TqRBLrCJAr5QMT2zyAZFw4oPSdCrugEuXbLFbX7zbw55LrT9seunvrK4fKug9FWTzaAgIxkAipza+FAZCAZQOVx4WS+U+z/ibnz6PN4wZ9QI7f+pLnliou65r436OPcTT8+YzHyoIAnkBVbRW3bb3RVUr5DWijPKZwy9PTBuKOfTvrGlbKjvQ3cQH25EGEjbCfPp8lArHGQ6SPQ4sGnR4v3DxhxOXXRHQtu3/DuyMXlhDwiK8i7tjGDrnMGNJdzkdJzLvg2ng8mnQfJQX1kM4LMZOEIBV3TQOAlNl/5VR0EUYLTQpzR4o1PypP4kl1QS7s8uFtV2hMl9oDy68w+O76b8060lg8W1Q08fpwMhMa8SbcoBcnhjZ4wQDJWLMoS5HopFFAbJNZtvrV8o5azfbLVJVllW35OZpQ3I7uivyCnWkHW2eqevIxKhjtLtBpuQMcuVYwEvWb7VXUGvH9TqB/P4M3T1HXl1k8ZfDDSlW63aW6wIGZBuTrUB2OAyYyY4HY8ftAVNnYQJP+VceRggh4HnCGb3FbO/MgHaTC8roNfdMJZSxlo/eyAG0nTjquv5IHTk0vKrnt7/NG4gjMWm98NEVY7nHCpoCQ3OdW0x+tNSZmSdY+vpJ5LnYsJTCe3bO2RVK3aj1LNxiEbe6S+3ftbz+5VD9qMQuDRLrxoBIfg8z6fXY4LIT9nBaNq4201h8zFbfaQyJd7P3j1K23bL4/HqbkMJOO8g3QLPIKqMPi8gkD1fK5EQP6JqT4YjHaQJ8fT1v3fqEWq3RqamcjexXXXz3xjT5w/E2ya75xJjdki8/ZMEojIiBjIGUYNBF2QACo12ZA8bH7rSz2rkn5H6s6O0d1So9xpkaiKwDM6PwYrgtFIHLcmzQTBAYJkhROYiUjCDR3frtBp6Esh17371zYbZ41fk+A7Tiz+AiC8BdDoSAuAZEHHhD0ADaXgAuOAvfcY1Rfw2RDItpU1mrw2swop2+zkhe04Na3vL/7dS++U1TxwcQSy46q6W78+uRKJaJkdaptDKUcL0mL3zBjzPaSsbxsFblB0HUQemBW6KFmAWqIgXbFCRO12m6p36trhcneD6OnlcVvHDTkSpaRGYhCB6KgCwgNFre/QXotQbu8fVebCSLJJOQoGkYKOqjrwTOHGAMKhu4PAFKI4yQrZzvL5TQZPL1+SbN8/qrPCuJnSSPIlOo+u++rRtZ9N/TqB5oNNKQzY+WIiBsdcrFDlovS4+j1wXi/5zyyrC2tj2qiiBfK8CvBRUZDjdoMt0smiNzbk/hpoaU2ZPS4vAIiggUXxQSG1QGZk1bzWA8ZUD9uelVJuz/jH13Opu1rYfLkg4V4wfsDRhAY/BoE3TcBEJ4TKSBdhH1gMDYaEna5Cp/8RJOMWHCF+U0orQAFBlQC3YId0Z0WN2RlXa39FJgT07NqE9ZNePxZTeMpu9xWyfkFu7Gk+Gqp0ePiTcp1eey5U8Hi5HUCPrG66ec4732dn5Ja7+dn+T8lt7rmiaHjRelImvvC7dmDDzTItYMoNmDAXjGLieaadt/mxwq1+HZVBEpKP1R03tU6o1q9HPxv9XuHab7rHq3lAdYOBZKRcBNNxsL6iIPmc0kRQAgr1lDnKzESyxVja9mU0EwkRJB/6qeX6t8dvKAkkB+1wdUCOLqJYEySrvAzWmm2XVnr549su97n96T0/eyRh+6guqTHeNAm1iTFgURxIZomx7N4J00fOkuKgwZP9ulpvfOqTUOtWfp7Re/cPH0+P0jJB1jzAUencAolJvuF2Ed4rj0aUproJ8pKJaAGfpoAOOuTay0CdLkPvtbR87Kei7UD1iO2jOm22n9reNBoU8BAezkaWzWnZd3x5UqEN2jr+Xw50xkz5YvQP3iPrb7HSXNBVN4DgBBEEkH1eEDkefByBTGuS0qjXm+1IvZsue7FJ931bb8eMN7dY1QzZoqECEOpFMSHVv3D++7906zWr5Dy1ypxvcA4IvnNsBxaDMribKZjUPgMlbMFMIkXVF1+ZmkfrjFlUsyRJzWvW8L/ZhUtB8qVA8t7FNyyfPmpVOZoLDrUAqKYy6Ru/SoAIAhBMyvjLQM7fbLRdQXMvFyRjpj8CYEwmwWx/KvHg181oLfKWkc5ANdQdxWQntPIlwBGd6ah6iQVybInQrOuAO0izR4uVFbuCJkP2N6Mmnlm24JVIfw4Ymh8EDnnTFoxrMaoFfrwFpo+FclFmlI9Fbv+y8VMEJGNkh6kznAfJGJPAJMM8YoGM2GR3u36TK5IKdXOupE9o/t6YtaP7H4/OP+mMAQ/43C4QHVHgtcbBScVqtO/8Ujeh3YMX1U2+kvr+BKxSltda/eGkxbE5pyppYIUqHXt3i7izc4nWuZeq69CYLpuElK3NJaMQCFGY0QpGcIIKD8x8JQCSkRKhcxLkOsrmNB72QeVQ9XlPL3p73NnFswfHq/lsdyIIkoNtNZdY5015TIpSoB3sw6kzreICLgCSXx1bh1S5IySuK933c6t1M8asT/DlgM3wB/bRcJlqRpKDUewgSMbAlkIJ+IkAcU1vXVim53shGxfQ1K3Vd77R60CU7zSP2V/FgeSg02BRkJwhxdJW/d9qTWrcEHISXMaHAz5N37T4abvhNmXtdAIce7/NTyjuIGC03uBMSTNZQw1gHhSDAOUF9u/eqESwN7/r3XJPje3zR5CcYtkytPcBZ9aRSmi37eYlcCXVON183C8VrvUCsmg7sr6bPjTtl4/eiFVzQMXdMJsVvKrA1vGRHM+SjF1EAGu9G34p//KcYqXsint/MLE5Y9b3C09t+v1+p6gAp3gBqdwS9gvO33/Z/Hept/16/z2oZnMBSD7neamZlD+B7TGxnQ8kKWlEAoOX0fZ8RdVXPu5wvd/lX92+UpB8KZB8dGXy75OHHSqrZ0CkVshAMlr0qjoPwPOlIDnMEfxnznHwgpeXzCbKNvBiQh9K8qF2LG72CgJ4vT7T9IVFR9EQA4WLcbhrQA0NeF1F2wfw22KgfPv7J0Y9MWpQmLcCdOdPd26fPvSXRD0PdM0DPCeCRmTGH0WbWlP5AOWhgpvkfyXVAu8WQTLG+QTg/gCSNYyFMVAvggp5vB0yE+qcbdt/XPKVbs1hhvy6yUNSIgsOx0UZBSyy4VfxwlFQaFigUIr0tO0xoDNp1HFRuP1/YXl1w7e3bf7xo8/k7OOJ8b4C8EgxUPnJwX0tNz0RsrLGweFP7LOc2l2bpwW4mQ9ApQBINneUECTj80UbZlwPYQZ/prWMt8no92qQ2IYh8UsLln484MD8t6Yk6YWs/xAcYkJo0Hb2YiAZx76GMmwcgEeQIUeMg5YDxjQj1e/YGkp/FwXJdsPPosQMJFKVgWQ00NA5DhAk66gPTlBdA5jOduWbHpwd0WVisYYTl9MWemBjs11v9dsU4z9NKEuYw8RAk16BdbNt+4Add1GQnGkv4245bHZ1klA3pARdjPQeHfvYFji+owlvqCCilbKmssRtJlzBQLK54DQ4M0kKDUEwkqzoAsh2G3g1F2SqADSxZm5jpC39j72rALeq2rpj7Txxu2iQFumSsjAwMLGxMAEFBREBESQVEAUFxQ5M9Nn5VFBCugWkQ/Jy+95zT+1Y/zfXPodS5J5z8Qcfd3+fzyfsffbac+0Ya84xxzjj8gMqGzx/afLSUX3/SPHvT3LbkqjcFGTV3thu5Kenl5cGVpa40j78989ab3pr0i/YvzUhQeIwDC7eX6ItUWIwrSBCsgclnqpoc22vHqzzrWWW0uOzX79l1YzX39H9+Ux3AVbIT28XR0c66oBR1oFW7HdIBP4aJAsRQiGPSFrdluAkU5aZ3kkmU2HImvj2VW7X5a2se549oUZc/4bprADJxwLJe5ZmzH768T3pvu0qfeQVwxQWvRZXxUdArrDVLNd9Xl6QTI179LEibnIgFBJZY1mRoDEZiqIiGKasstPNK7SVqd2GWdBkwCINVVOC+/S2S+oMfLd9ebM2fN/mrFVP3rsxrXhHssSDIuNnRPWRpVJhXyuLBrmDC4Bog0+5ghjnwY6KBeXXFWGnK1QuWACcHQTJlDUrVhORX6PlpnbDe53BWOeY+EWcb9IXDn789xT/xtpq6R7osiR4tXaIweVNQb7BEEzILG1ycbcH1a593yrvHIgPPt/myvv6hwe3zP1mhMf3h9vl349MTcFeOxFJVzw4qNpVPSfEEzLOubx20LVbk3M31JTsYnDh5aZH6BaO/jVVLuheOwCSiYvqqmy3GPBMc1avU1zyY+biT29Z9trId6tYRcLhjbi4tBikDBzNHc0i3eP0LNGddWgmmUAy2VjT4AKqC0WuSmhz58DzWKtuMbkmRuNFIHnB1NELMkP5KCtINiDDDwlnXHbbePXaYYPjib2Y11Uzz189dcjMdCMbBJItklvkDhfY4UM78RBrEw6YBO5kGaWVGmxtMmZiI8YaExci5o3vW+VdM7HvjqTCnem0IhKLFCsgFuGUCKV5kLhTvYo6nKkWjYfs3F3wBf1wJyqwqIkwoECpVDOvctsOz6Z2OuszKFV3Imdt5U2vjlvDCvfrzNYRcKfDqNdseauBr7WOebBxHMDzFtfY+Mxjs9nu32snuhiMoAFZTYARtqBRBYwk/MJB+L1Z2CtXMbqMfLo2y2hRJp1tvunb6uvffW2BtW1j9UTJgEnzZoWQoGqwQo5aUcUWbwQc3rHTAyD8UcX/p3tf/Ak5XtIXj9P7XIKtaAgzBWFZQxAqmlzW/XH16kFj4z37qXJcBUg+Fkjma7VFw0dsTcheUy3ZKoJqEruMgcluGKR3WwGSy/WsRLlTBCzEh/DAHen899+xdUU+1jKF+xhxfA2bXuqqWD3r3EI4HAYUVdhZU0ZPON+RVS2BC25QHlDoF/sz6oVb9BrVitU/a225LgbAvik9vy5a+VNXlflF85Bte8XrS0GJcCCD7UhFEZY6lFNa3vPGc/zhINnrgI0jQLJsh+DzpKKoVpsVbYa80yrW81AW7rcney6Sdi9sqwUpkWcjSXNDDdqwTI6grsHQEuCH13ZXrT+3budLX0WDFl/EmrE+dFx8y/ymCyePWpmUu0VKlHxQeRiqKwk7WBIqXd1zWPUr7o/L6pcA/4r+/XdnFm5NZ7wQTLJEJtnhJFMhkzLJxEE/CJJpHZKXUBmn3zvsEleLy+NyheS/z+y4ZPKAXwkkM4OUfx25ROK0HwqSD3SzH0K3OABuuSVAcqGehTY33HcTO/euGbHOpThnjCCZeJBENwgwGU2uva8fu+ThuJ0H+fzvrl/1xvCPsqwcWFJYmKqogs50ECQLYHoISCaNck+Tjt9V6f9umekBR8aF71hSZ/m4uzdVNgslM6yLRbll+CDrDFQUoey5DEcOkBoWaf4d6S0ioegwmQVFCSPsL0UiSwT0BBS4E5EbCFmKqvsyvTJ4zvbkBEVCyHIjR02Fq81Z/23a65lL4pmjWI7hm+Y1XvHmhP9487eergcKRI+NOzEJecV+JCd5oQSKwEwOU01CsacKSms2X9hq4JSOZclw812L0vd+Pv3LnYt/7liFMajchF8iOpeFRAUww0Q1o36NCqAcy5wd3NdZGDr3HcFhJwETlUCk7w0Z3phm2KH8KJqo6IQJLMsutLytzzWs452fx3fuU+eoCpBchrleOu7euZ7tC89KCVOjsU2VNqiaB4awPo06TpXhhyp2+VMEDtVDFh/hGEEycWYhSygOheDyJoDEN6mMp4qsGhcaxWS+YAndYgkKvZCp3xIWDCH2ryNbS0Gta3oOy7q4V1zg6TCA9tOrd6/+z9TXXFYeVIt4mh6HtsBLnQUV18VqPyw71xrN/p2IWyMKkg/SLZxMcjQjJxo/jAACiVkoqdNhXsuBr58dzzh3vTLqiz3z370yUy12KC9hE4mmIrjkQZU4qxKY5EFYTUCBnAieXnlHreZnTq/SpM0spGetRyipCNWrB6MfZtKs/buMM9+7/IyFg+5e3Ugrle1AARRdQ1GYI9dbFZWuvGdY1a7xzTMv2pm2bOgdf2T5dnkl7hOlYs41JyTET6aMIoFkUdqM/LEFFHqrosYt/XulnHXTy/HEj29aWH3xxAd3VLMKJG6EIDGqiBhi0RfNIkWBhiNBd3Bp6Ti+MVFFIbpFsZaKMy6/Zaj7soefjGss675vtfCFMcvSQ/vhtYOigZm+ygpRmDhRDpxsqkUWzbR4IBqC6kKp5Ebzm/pezzrfG7fhT3jOp73WvTV6WqadC5uyxASSI5njqFays9h2FsOUzferEqp2unRq8h1TDuMBx3LtfP1PnZc83WdWVVYKM6xCllXYZikkjeow9MIiqS0zwgqnRRKZhzvNrxZI19qCbfuQrOtwBYFg2BZyfLbbDcOwoEk2VMMn5s2SElDozoDa/vy3G90xpkcs44x1X567odryyY/P17M31fSSdKViCS16iq3sTUCgpAgpxCk3JRiuKihKqlnU8rb7r2Wtusw81rnoGf3j9SGf7fv16yuryBakkOMrEJINcG5Cs0JicWFLlMSoAMnHiufR/z4Kkh0VJWEHT59ESuVxOwKSTYCoiIqCUlsWTqAhPcVq03dQE9bwirh6E+If77/vyAqQXIY5W//mmHf5gg9vSfLvg627QJU0KquKj1RF00EZIvjP7RIFBAd1Y51S69/pKx8Kxi0uodSdDOO0ZnOaD3r3Ly1jYxk937TwjAWThq5KM3Yo5J5FdtQ0HsqikNwbs4mmAxgKh8XsEyoBd9B+OiIBR/c00S8I/Ang52TI8qVEhJtcOK9l/2lxgeQdr0+YVrLs/V7ewC6xoGG2BM3SxYLFiEji0ZkIcBJnLixLCCm2UIfQteRS1eXOU3S1hIPZYaYwb+3mv5zWY+RRQQ/P3lhn+Yjb1lcJ7laJw0tXZcsM+9UMVLmqz7CsrvfFtRjiO1dWWzKu19YqoWxNcFKp7C44sDSxDic3WhGxJFpAA5qtivMmdb1nTM1r7o9Lj5vv2+ddPe62P5Lyt6XpLhmBYDFUjYFTU46gGzjW5wRQyeFOjjCFhYEFA0KmBUVLgC/iPle1U9dXK90x/r5Y7uvovnzTrMa/PjN0TRYKIYeKxXzSdeoUZ6qcCO1bGktE2ouZCDEvCrUMtL1n2LmsVdc58ZyXjsn+bMqjuf99fXxauADBCM1K8FojVAvRKMkok6uITG5IBopcQMMLuw1PvGbc6HjPa/783k1rPhz3QbpZIH5bUJ8JHtN1Rn70aF0Gjl70QVdC4qzTPNmM3Pkkh5JlmoK/rMlcmK+QZF3KhTc/U/36IY/EO+ZjHUcGHytfeu0Ttmre5anBIuiU2TVDgnssayqVlIS7LDUoWu5M5KpVS9tcf293du5VXx7rt8X7ddl/Ll7y+tPfZwaz4TFDMCQdBiPrbllU1HQ7IBZVol+jAiSXJaR/3kc0gLMD/GORwKPeG9Ej4PCVJcupOskKQ8AyYKk6ipUk+BNrFXfo++RprFazgvhOfuocVQGSyzDXOz6ZNsL/32lPpAb3Iay6QF4imo0jGmjK8EMVu5x8EeAyiqkMlV6tpHXPofVZnQuzyzNIvmmTvmL6mLWe7EV1PWaB6CSmjQAy/SNHQHJIocarkwkkq45klXBroyy3UyERIFlJQrjhBfNaPhIfSM797LUhe3+c9mRKaLcj+QQZiu0SmWTiaYvqgTg3E7rSBN5NJQASirBCspD345QNJX4tk+Fu1PGbGv1fv/xo88T3rKu1dOwdG6v4dxFiEyCZriVXTUfm5Q+MrnJV7+HxzDH/Y2ndpeN6bqwUyiaBFGEtbkdoQkyU2yM6wRFdYsrtuEwd+5VUyOfdPL3h7YPviOu8nLNtI7ovwx8rW0pSGIyHRcMlyemxMMWFQDIpqDgNdFEV5WjZlSgPtuZBQHCDgdQWnWfW6PPKhXGNZdOsxvOfGb4mHblQjWJRLqeMIKnFEL+ecrtOoyqRdalJNoygmog8vYbdse+Ixqxh/A5y2Z8/OzLnu7eGk6lKyFZEZlI4+kUWBSJ7TXQHagrjQEAFSrwKGl92cz9Pl2Fx0zzCP77Zd+3Hzz6fZuZHzEuI984FSC7vxglo0z2kesBsC3IwD77ELKR3vX9wxuV9xpf39492fMHXU/ttmPXxpAzffkglBZAVBYpK88ZFeZ5cTjV3MkptDYVqRrj9zQ/dxc69/r2yjIeyyDun9p5ZuOrn8zLMQmi2JbKXBlMFLYDuF42HRPa9AiSXJaJH2Uc0gMsH+Mf0PXHi6eiE07uccVJgIa1rJlSfTFVBkZKKYOVmm9uNGNI4Xp5+OUb9rzu0/E/5v+6SYx+w75ePbtvx/tjpVGI0qOHA4lAsBoWcryING7H/asURJ0MECGCUSvQhSEC72x+6lnW4/dPyjuuPVx97r2TR590T7SKYkZeWajkgWeKkwEGZZMf+mUDhiSo2Hp5JPgQkS5TlpihQY1QYRWoKgg3Omddy4KtxZZL5r1/ftOrt4R9k8v0wrBBkJkPmblgGKZJEbN0jZXKJyNrMEnqzIhtLYJozAZgFHOIKEhqf/d+aA944Kl+T71l9+tIxd/+WFditKJzKj8TdtZCrZiDjkp4Tq13Xd2A8c8y3Lmy25On7V1UO76chRjLJNHtOJ/nhIFn0ykG1JBSo6Qg2vmhmi4efiQuY0lhzX3z4vfylP3ZXrRJQoi9olAr3T1IQdDSZ1UNAsgPWhSSbaYPJqsgwkTW6z+ZgNZtvbDz8k8bx2EPzjXPr/DppyPoMK0fVzBIBkilrpdAHmeQWBc2CaCA0AAuwAgjqqcj11irpOHBcHVa1TW48sadj9n7y9Li8/741KDVcCIP0ESgTK0BypGlPZPapfO/cuwFFQZHmRsure9ynXTQgbtm/ki9fHL7xyxdGplsFAiSLCiJ3bMHp3+XZ6HiiZTAtAbYVghLIR2lyFVS7+YnbEs658d3y/PZRF5GbfjrjtxefXqDn/pEkWyXIykxGXmGOoIW4vcmCckH3bkj1osiTZdc/v9uA1CsHTC7rWMwf37xr6aevvJZi5jGPVQJFdOrS/Un3BmWSiZ7iVF6ImlORSS5rZI/Y7xCQLPpdaMGU37UAACAASURBVAYPOHFGqqlMFWpOxE0miVRyvsyTE6E17jy78UPPnxfnmU+pwypAchmmm6/65ezVLw6Ykx7MBlcd2R/ZdOiVtHo7yKMtw49V7HLSRECoAhAA09woZjqqn3vFGxndx95d3gGGf37r7nXvPPNaplSKYERJViXOpi0JdQuhKSE7mWTK3p4okOxIwEUExCKOe47r3kGQTKX7EjUZpXU6LGk9+M0z44kN37Sw/eJx9y+oJuULVQDaZOJqkkSq5JhiONk/BgLJlIWkxix6rhSmi+dNuElJCvy2jMQm5/xQs/+rFx8VBOxYfsbS8T1XZwV2yw5Ipnm2kKenI/3CuyZWu7F/fCB53bz2i5/vu4BAMplHEN2CtEHE6Ak8HQBrFFcnm0kLoxI1FXnVW69t98RbzeJV7+BfPT9w9edvTEgwi5GgWvCFHHUFlXR4jwaSaWiCaqEhKNTRqHHHhi/5tJK2j0yrw6o2jBmw8u2Las+fMHBDmrFPJddBpwJw0O2PqB8HQTKHwoPw6ynITWvyR/ux4xrEa6hCMd4146kXCme+e39qsAAWWexSQ67gAjsgmcbh8DKd5ly/oqJQSkK77g/cwc69d3o89y4dkz1jwsTdP00fEM0kH0+QLFSsOfHySRTNhpuXIteVhcYDXj6HNTwrJnfLslwf0Sw2PDfpW2X1kguSwyUIsRBs1YYtc/E8EkdaUd2QdC/2mBLqXHjt+Mo3jHysrPct3/B984UvPzc7JZyXLPuyocthZxEVaWiNyIgfsqA8cW+/ssTrpN7nMJDsNI5GFxyOqQ9xvmVhQKRHKh/UqJ6jJCH9nGveqnn7yAr5tzJMcAVILkOQ+PZVtVc+3Xt9cslOTdYUMG6BGUJsRaSLKkByGYJ4Eu4iPq3EadQ8QhInULn+5uajJjYpz4dcvKi2z2606qlBq1PNQsUkDQ3qbheNTQd1XUlPlT7kJ1ICriwgWeIGSvVUlFRrtbb1sHfjAnl816rqi0f33FTFyHZRYyATDYwamJAssg6AZMp9kikDoVoCybTZluMWJbQ+VQJ5LqILfF6t74vXHBUk/z6/6YqpD67MCOyVBHgVONZGoSsTSWd3n1jjlkfjA8mrZ527bNojv2SFsiN249Ro5WiUSHZUisxw1C4iSx/S1Q3pachObrCn/YCXGrDKlUvjeRT4kk8vWvTq+B8qWfnw8BDClEFlTIBwUZmQnEwyER6i3GjRwmaRhJeKsGGBa5RRloh2YrfrP7kNq99xRaxj4X8srzp/wsOb00N73JQldO7fg0BHfJxF456TMVQRRKGShGC9c+e3ePSVs8qiinC0Mf3xwdgXi39+v3dqKA+QXIJk4XzAImYm1LAkKhE2TNmEX/YiX85CuzsHdmPtro1bh3vH22Nezf91xj0EkmlxJMxcIvbgdP/Gu4mmXUFrkhG0HE3pBNnEDpZit3r6qzostc6OeH/7aMeZM6f1WDHj5TdrEPc4VAzuBgr8PuieVFiGDbcsIQAVOSwBtc6+9M3Kt1/bk7E2DgI7xkbGQWufH/0z9mxqpgaLoNpBUSkikEwOhPT+E82cInt8qIXysX654u//MgIHOMn0HESn6OCzSO8mqmSCc7gsDpUpCNkSsuVk1LnunmGpXfvE1Ztxqs1GBUguw4zznPWJ6yY8tEXN2ZipRh56MlYiTqVIZlREsQxRPDl3IU6gyMRxBXukJLvT4y+0Zad1WF6e0ZJU2KahA9di18a6TDUhMerkdkCyYzYBAa6iZhDlOVf5jo0CdcIVJE1HL1tn0ScytwTibQt+PRmFGY12nNnruUasRo2YbXIpHhsGPbxJ2f97DZcSAGwDXHBKVZgRNwZH5zcKkp0sOy0iFHKHEvsQT1lHEXejSvvLPs665+kbjgqS1845c/kL/RdlBXMO2hZzC8WeTCR0vHZqzdsej0vpwFw+89KVrw789jCQTN36BO6jOtMgkEzMa6ehjzLxITUFOa6avjMHPlsrVsfC6DXyzYtrLJjy2Kas4h261yoVkk60STZptEiHg+SI/Bj9vWjgYQwGNVIoCrjCkCOnoOVtQ69TOl33Saz3D89ZWuXXsYM3pft2eJMsX6RRkUCx80tOVtdRdSAQKHM/8qREJJxz83t17hx1a6znO3T/bR+MftH/y4zeaYFcQNFhRF68xJ93jHooY+k0nFoSR6mUhGy5Ojr1HtqZtbzol3jPvfGVxz8ILPvipjRq3IuA4+MFkqkBVNFcQk6UiCOKxJCbWGtv80lv12GsdjDeMf/Vcbx4Q8aKMQOWpxZtqyH5iuCSLYQYaTinoNhHYF0Hk2TkWgqqdOzyRfXLu3dnVdsQjf2YG+dL1W0vv/NO4W9zb/T6C6FxAwplp2mBK2y6I8YXQtub7pcKmsUxg3qsHSIg2XnujEjDeqSaIp4BW9iI03LVbdCCVUOYQLKWhmb3PdJdaXfjB8c6RcXfRxfiFZH42wiQicCWp25ZEd66vKnGQlDoxSa4pI66RQVI/vfeQLLMECbeJpOxD17UuaHvkIxLe48r7xUVvTHkvT/mfN/dJQUhC+1humccjqqTUYk2yJ3IcuNBHi2BZJFxjagSUMYxCrKEA1hSrcJ2Q8eextLaFMUaG9JKzn6+78/5y388N0EpFc2AtsicUSOPszkg2eHxHnBPEy9/Ur1wJM9I27OAeVHr7KvfzLhj7F1HGwdf8d15y18e+nNWOFdkOgXvk5socWcg4cyrX6l118iesV4D7R9c+n3XtW8M/ZpAMnX9g5mwJALJEmQrwaEeHLD1jnSZI4yg5EWhXsNo1f+pOqx++7hc96hMvnzM+HXerYvqJhvF4DLpMzvSY5RBNiQtAk8dMBKNJ1lrOPEj1iLxk4E8ORnVLrt7aNbV/WKWgRM24yMHbkkv3pSSbJdAsog+JMEQphDOeATlArToIs59EDlyMmp3H/hYyoV3PRVP3KPHbHlv7Iuhue/3TvXngKkukK8TJ14w7cAMByTbNAan6bRQScM+byPzrIeHN2Ontf493nOvmTLwK2vN95dHQbLQSTYjnORyZZJJltiArpKvpQkyXTGUBCS2vPibyvc/d9TG1HivY//Hz4/e+930x1OsAmcBTJSvsE+YLoUMHUpSJeyzXEhu2HJmgx63X1vWZ52eb/9/nh66+qePR6eiEKpZCtmy4NbcMMPRTLujQkJNe7RRk2UFFznemYy+NB11C6GewiJmRkKC0qEbGbKNAPWEygpcAQM6NIRsFbkJWWg2YGxHVv+8BeUcwSlxeEUOtIzTvH3y/Z+UrJ/fTbcKoRohaNSlK5H3vOO0VLH9OyNA2S7KVJIhSYGSDLvB2SuaDpjWlpEtXzk2PuutG1Z9/NYMbygPCkphyvQRN+EyCCRTJuVkAslEFyB9VyHcLD6gUZBMC8GApCPPlWW2HzS+EavRcXM8YfG/P+apjT98NDhJLoKLeJAWcyx9I5JFR+r8HviAkgIGgTuJI6y4kS8noXbn6yak3fj4UW3E+aLPr1nx+hOfZlgFYMRJtjksy4TPnQZvu64fnHb3U93juQYCyevefPzrzOA+UdYn4G6ROYJwLCSQTIY1tCCiTDI1kFGpOQw/1+DTa9ktHx5ZLnWH9S8PeQ/Lv+1O6g5GJHUrM+NvQDJlkQBOwFFRYZoGmERqJalI6nj9h6fdOfLmWOPA9+zxzH225/b0gt8z02wfmODYOyCZPszEvXcyyeTgSJzyMLKVVLTsNf4i1uqSn2I936H7b35/7PPhOR/2TfVnQ1JcMETW2JFUo8UKMcRVmwvKDvHbC5Qs5NXosL79iIEtykOhWjnpoZ/Z+p/OI5DMTSa44McDJIv4kAkEN2AhJBQg/J5qvOnVvW9kF9z+cXlideSxfN3P7X99ZeJPmaU7vAmmT0jl0bdLhyVsw0NKEvKUJLPuuVdOTD+/x5iy0oJo8Zb9wefD98z/YVCiUaAglAtdsaBICgy/CVV2zF5sp/QaAcn07FRkko/H/ArpzEglRfRAHAGSSyWIRZjuD0Pjumh4zU2qVtps+Lh6LOvMuGzaj8e4/02/UQHvyjhbRf+ZMHLLrP8Md4dz4LHD0Bl9dCgDWcFJLmMIT7rdHPtOLkAylzn8eir28Ez73EeebMDqd9pSngHzfauyFj05eFN66b4knRcjIIegMhuekEMpsFX1AK+0POcp37HRTHIEJIuMrgPeo13SlIUoNhiKXeloe+eDl7B2t8TnGrf0k67LX5n4tSewE2keCMvbP4NkygJGlBmiDoykIiA7BhkB2Y1sNQ0tr7mrn6vLA0eV9ArOnN5rwyfPTkss3U/2MQ6osZwGRL3ped/Xf3DKpfHELbjo+65r33YyyccCyUKKjHFokgWfpaBEq2m37De6BWt07m/xnJuOCcx7/55N7zz9alLxHrg9ibBMAoYkB0eZZNKgddzfnNwS9U6Qhqrw4HLm1A5DU7nQvQ7UOWdJq0GvtIuVI0ygaOmocb+7dyyok06GKhGQTIuqaGZbkC7INIcArB1GfmK1QKth79VmleqUS15xz1dTnsz76qUhWeECkB09iIdNFQlNEiDZJmdF21EegqUj31MVla/o/UT6lT1GxRtzOm7x+N4L9K1z2hNIpusl+gqBZMool4eTTJUHSnpLQt7Qj0LmhV3jzA1NnxjTvDyg/k8AmXNp9YQ759jblnVSjFwkyyqUkE7Jd3Fun6yhKCkDtTpfNiq926NPlDVWVGHd+c6w5/JXzn1AytmHVM2CxUmNm0NVdRhBC7qsw7IsmMQgl4kz7vSBiEWwRNUjJyMvNKfpzw9RDTleMntlvZ5/434HdLgjmWRKdgi98kgmOaw6cU0wZGhMQ8DQEKrRaEu9J/uezlhnWrlUbMeIQAVILuMtYs587bYln74xPdXMgStcKjLJ1FBUYSZSxgCehLsJswWyBbBtWAoXZfFiOROt73ikG+sYf6MPXSqVINdM6P2rsnFph0ReDL/kF5kuelkpnAnDDHICPB5aq+ULbVTdwinTOSA5KiVElCKCYSpKtEQ0v6bHA+zivi/Gcz6+9ddaSyeP2JDs36Hr4UJRhXEktBxNCCdzHC3JEr50xuMYdZjUwYeA5sVuNQPn3Nb/Rtah+0dHG0fBl1OH7/zu1ZFJwTyRSRblcctCseqF0rDjgkaPvNYxnmuI0i2imeQo3UI07h1Bt6ByMm2M6BbwoEivZbUZMOZ0Vi++TLyYmzU/tV05beiiVN9epkuaMBMhpEP21GTL7pwvQmAR8TsIkokJanMDqmSJRrqCqq23dhjxfsNYZeBIA3fZ+J7LXJtmt0i3iw4ByU5E6R53mMkqLCjCft2fWX9nk6e+rV3e6sz+b18atPeLF8ZlhfNg0Q9Dgqq4hAynz/RB1SWhkmyFAK+7ErbzlHDrgZNasvqt1sUz39FjFo/rtdy1ZU5LoilIolpw/EBy2OTQvG74Q4XweSqhTpeeQ1KufqDcdK9Dr5fvWHjG0qf7/JYa3CVpHhnB4jASeBokeODnRL9x8Spnd3m12p039I1FN3ffF+OH7Jv3zVg5ZydL4BY8uoJw2KEwU6bfDJHyCIFholYJSRvR4unI3pFfCRniWAfegaKJmswxIlSv6H+XZ+7+14+NNghH6RaiIhh5j5uS7Ti7cg6PJQtFoSB3Q2nY5pcaQ97s/L8em+N1fRUguYyR5Ku+Pnvuq+PnZJnZ0ENFggRPkkMVILmMATwJdztgtiAk2WyEuApLzULtC64bo984OC53tEMvM/vjSeOyv/9gUBovRkgKCGOFRJIOsyUEI9la2ZFeOIFbVJ3B4SBz5tCHnA50yZFOUD3wMRVVO142NbXHuLia3qixZ8UTk1Yn5q49XSrZA0XWoMokpxjlKEZBMnHrKMMUpX84+p8Uu4ArCTuUTFzw0BNns4aXzjta0P54e8RLhQs+7Ul6uvwQXdtiyQ2rZtPfmw3v3SyeLIq54seuK18ZdCCTLMZFQsWUu7XdjgQZgVbK4hBopcZDy0JASUR+Qv1Au0dH1CyPTjDxgVeM7rslrXBXimpZZJEGJhpAD3XaiqiCiMZBcjd0MskEkkllReJhlOip2JvcKPu8R8fVZ5mnl8R68616fsAstur7zpl2AbhN5d5o8/LhFrlkcBKSdWgN2s6rO3B6XBrbh46t8Jfp927/YOIrWeF8J0FB/5gMqltFqVUKWSUxbQOm7YElVYKrUYf/1nxk0mVllS87WhyiIFnQLbh83NQtxDNGqjrUtKczhNLr5LW6b3JTdtoZe2Odk7/bv+Cnlx7e8+GTz5DOvylT85YORa2EgpACnp5pNjy/60jXlc3HxfJM8J+n3rP889eneQr2KR5qStbJNEmCHSK7dBmyosGg5ANRfWRZ3I2UNrfpnwP3C2mN04KY7N2dfypAcmwz74Bk+t9IBS6iskPPOjXuGULcgsNFFR+uIiQnIq3dJW+l3ze+Qv6tjKGuAMllDBTfs7zWrHEDN1UxdqueUCFk6s4nx61yNG6U8dQVu/1DERD4lFyuZBlBMoWRdFgsAZ7T239bdeBrXct7Wr7kq8uWvjzmmyyzALYSBswQPGACTAUoi6xq4vwnsnXPQcFEtzgUJDs6vwcseOnDqiiQ67ScVXvw+xfEG5etrwx9t3T5N7ckG/miIQ8kYyaazKKgnDLJTgOK00gowSbnNsokcwMlWhJ2uKoZFw989gxWo/VRudG/P9f3a2vtrK7JZHYRafyjj28x01CaUW9f2wET6rOsxr5Yr4Ov+aXz0qn9Z1UK7z8gAUcoVIhBHvg4ORJwZDlMm8Y5iqVklFRqvrNtr/EN41EHiY6Tsri/P3n9Ymn76tZu04YqMsmOY+HBRsvwAbqFsMimRLywT+YgQQxuB1Gqp2FnQt2c8wdNrBsPSP79zdEfhH+dcVOmVQibE+uZlglO5VZQLCIDJlm6EtmDqh27vpnVY/xRGy3LOg+hhZ9ete7NUZ9nhvOchk4bwvjCk+CFgRBMbgo1E9udjj3+ZH7WA8MuY2de8n1Zf/9o+y166r7l7i1zW6aSugU9K0RtOQ4ScALgyC6U2BIKNQWnd7l+Ynq34XHJE/7dNS55+q7v0jbPvCQlmC8AsunKEJQbvzejuO1VN/SWz+nxQSy0G/7bzI7L3hg2M7lwqyuZcyhULZBJQYWoLgoUSRWNoibjMCmRTKodFi10xVJNuGfalF3mXIBkOWLOUl5jlvLO87/x+CNBMlVwaKOuAOFcGtFx16EgaCkIa8moc/FNj+vXDRr7b7zeEzHmCpBcxqiTDNzsCQO3ZhZvykg0ikTZjV7UFSC5jAE8SXejkrWqUne3CVX3oDRsIVzp9D/OGP9t3VhL0UdeIt+/tvLSUQ9sSy3Z7dJkMhNxhPXJXjlgcWguXXS3n1QgmUw8RHc0gWS6wxVH/UPXUZJ+2q4m415vwFjsMnAUm8Dsd+9aNX3861WlUtFYZYfDEKIIAlw5PDrKZBM4VkxSR3BAMiOgzA1BE9if1SjnvH4TjgruiOayYuxty107lrVIMovB4EjIUQm3WNJRmFQ10H7IuDrxNK3wdfPaL5ny4IJKpG4RtbuOTPrBqhJJLzkSejR+jTPk80TwZl1mNes/Ke4FRvTe2vN6v+n7Fnx7W5rNoVqG02gp1AKcpktySHQcBil352TjBT2AqEUKg2X54HOlYV9Sw/3nDhxfLx6QvPOzaeNzvn7x0Uq8CKYwUXHOS4sbsmGnTCEtbEKSigKWiOZX3T1Uvzx2JY0/PU9rZ7VbMXXgwvRADhSSEKPFlOCyWuCyJSg1iqrDp6WjKL3Z+naj3mxa3meYxvBXIJkU9QSXltzk4txEw6MtI+BJRk5i5YLzBo1sztLP3Bnnz/3lYTxvU9KcZ/pvy9y/IS1NuNwlYbchwazXaH3bW26/ndW9dEks5+P5W5JXvzbyF6yZ3aKmYsAyTQF4/bQ0kmR4SEbOlhE0SfkFsBWHd0yVD0cSWhLyhXS/CjqFZYGqaYdSLKJg+cRT0WKJzInelxIblDWO6rVT8oXQiZOdlyUVvrAk5DxbdH/wZtb5zg9P9Ij/LeevAMllnCnBxRt7+0p95+KmKZShIimvikxyGaN38u5GTmxiHokbqLtQFA6gKLGq1Xrgc03ZaR3ilo0SwI9zad0T3dYrO9fUT7ANqDAFD5nLknBA0zVXpPkqmns7EXFyMskE8hy3PXK6i+j8RkCySWV9VUGut4rZ8tEXzmA1Wm6KZ6R895KGC0f3XJsVzpNVOqcVaTuJNAseDpJJHYFAsuHY1lEDmJIEs9G5S1r2e7X90UrofN8q78Lnn9iSlLOuUpLhgyQc+xyQ7FN05Ohpdqd+TzRn9S5eE+s1HGlLLcyEIkscAUwj7oUHQTKgmjLylDRUvvLeEZWuemBkrOf8E1D84bmHlvzn5cnppgk36U1TmZrMVxjp0VoHwCrpNDs8bwkSk2FQrDUJtlGCYi0Fvqptt585YmjDWDio0bEUz/nkni3vjHk13cwX5yXSgG4FRTQM5hYaxTKCCMgu5MrpaH/Ho9eyDjeV2+6d715cY/W4h7YkF+9SJclpoKOmzIDPB7eLqnocBpewy05EwxsfHp552d2jyxtvOn7pU/ct17fOaZlqFgmKB2WSjxdIJtbuHtuF02/s/WTGZQ8OPR7jPfQ3zCUfXTn7nZe/SAwWQTM4mOQ16nQ8/62E664fzJIb58dyPgLIK6ZPmKHs+O3i5IJdSOKUv3c0sk1mCT1eUuuwLC4UMyRVFfQKYiALMyXRrMdg0GKK7hrKJItssgPkok6GUZB8PGy/Y7m+f+++EZoTUfiEqg69Mh2QTO90UUVSdRSZEvyuNLS6f2gn1vTq+f/e6/3/HXkFSI4h3hunPfyNf8W3l6VbxYILR6uzcnU3x3Duil2PfwRE8wg5JppcaEhSt7UPQeS5M1Hnyr59Mi65+4XynnX3i72/9K2YfUViwAcXsxEgQKjJCEWkpIQj2oECdXnPFv/xjqUvBeRwkCyRhBplIu0wcryVUffW4TekdLwqLnkqzn9WNgx/egv7Y01Nl6SIrLpE6UB6jQsZL/o3ieLLUEyvyGSTxJpwiLBM5OlJSDvvxrdq3jz6qHw6vm3BabOff2JjRtEWNY2HYHNqsHU+wkHNjX1KMjrd0/8i1urGmOXI+LYVpy2beO/mSqFsmVAA5dmpvO/EzWmgc8ZM9AfHJlkxJPgSa9in3z+mI2t8/qL4Z8g5kq/9+OylL42dk+TzIZGT8rHDaReyzVGQLGAJdew4zcWSrBwCkktRpCZCOuOiRY36v9ghljJ7dOx87byzV099eE5qMBuGRM2B1BgUFJnkEPG+RQndD7+iI99VHe36jm7M6l9YruY5ce17lnrWPTvwD2/u1nSxsIvw+W0jCK+ui3kuNWz4K53ubzzg6casSsvt5Y03Hb/sqfsWa1vntCWQ7JyXFh2OukV5M8k0N8Xpp+1u9PhLLVli/ZzjMd5Df2Pzq8Pe3rtm+e1Bg1k165/+a4MLugxnzbrMjvU8BJC3ffjCjPxVsy/2lO5HpUQviksKAXeS+CndDIJZYUF5EVUoSRNmQbRu5MRNIbMXxckemxaDJavQNBdkuofNsKgCRFUuKmgXZZ+dqJuoeAfQe4cRJgEUTi6vtqjUkZKQ5HKhiCsIJFQKt3pkVB1W44LdZT/Lqb1nBUiOYf53vP/k83m/vNM30yqqAMkxxO1k3ZVAMn3oAoEAErUEmJYBUzWQr6VAOaPrt037Tiw3L7lwxohxe2d/MSihKB9eicNPzkguFSGikzLSTCawdQIzyRFwTHJhTj30cLoFMxlcLhf8gSIUJVRC6oU9nq9x3cMPxTun+6b2/iJvxawrE3kYckRT1/mtiIoF6VIJLm2CoAxY5FYoEU3AQIGehlrd7uuddknfl452fr7u+wvnTh3xY1pgH9JlG5bpmGnQFtY8yGMetO3e5y523l1vxnoNfO/yzKVj7t+eFcr2SCbpXnNBuxIZcIkaHh1g7GTiCbhq4LYH4UoNNzR86pnjIuvFsxdWWjRxyKaknD8SUyWnMkHxIlMBAquMOXQLan6kcr6gQygyqBrg0iRw00CRmgK9Xbd36twz9vZYYyDA6v61lVeO7rkppXRPgiP7ZsFlEd1CQkByO1JwLAAf6Von1SvsMGhqzXhoHX81tnVDuq5x79/YmJlk0kOSY8wBqxYQZir8egJqnnf1k0k3jzxuWdnl4++d59o8r1OyVURQT4BkEmlWZIfr7djLO6MVLuUHbJcdxr/zJ1GTl+h/yTBIksvlQeOut/ZmXR856j0dzxyJeeJcW/X62P8k2Naeuud1eRP12y+Lh37Ci3elb35j/McFq+d0riwFoVlBBIwQZLcXpSZAVaFE24DEQwgJsV7iqUuwwhY0SRMAmOgwIK1uOLbXPCHLSkxKXWCWFlayA0X1WaAEOkU3gkgo2ywyzZRhjshCRh1KRe1L0HwcNZ5TehNxcHo56EsSkqmCRKZVjpymJskIhEJQdRcKJB3FaaftbffIpAbx9GScqnGuAMkxzHzezx8+tPW9UZOr2oWA7bwITvmHNIb4nYy7UoYxHDKhuV3CHMK0ShFyp2C/t27uWUOfacBSmlG3Ttwbn/3GHUtnvPxWWnEOMl0SfEYAnFz+iNMqOI0HRHziPkfcBwqKhfMKEP9ixBsksOpwWgnwmYYFl068XhM+PQEllRsvaTnio6PSHY41Ft+Xkwev++rtp6oiT3xs/bZbZJxUOwRmB4T6gi1JCEtJMGxVZPpVSUXIbyDfk2m3eXxSG3ZaxxVHOw//bvKDv33x2nMuMwiNGrksE5pCYNFGyKaPSALqXXD9GP3mkTGrl3C+zbXq0ft3e/ZvTPOyMDQC9BbJr3EEKWKaCsm0xDlVWUOxqcHvrYma514zOvnmAcOPFZuy/D1ReBY9ec+ytJ2LWngD+8W95DRYUpmVwLJjqiEYKpDgl0mGjfSaDciGpkkUrAAAIABJREFUCS3EkK9molaPQf09nW+fXJZzHrkPjWHrmBuXYOuKVipxyG2yKLAFYA0zFxVkwIj7rKXAqn/OosYDX4krY/1XY9s16YEvgmvnXem1cqDyAExZhy/IobpSkQs33C3aL2p0Y58LjycIWPvcQz9Ia76/KMEogl9xQ2IKXCE/NInDIKoLXS8nC3DKqNL/J5twRTStmSo9QyEkaAxhfxCyqkDTE1FSyoW5DWvYfHGTbkPPZbWPrwV1BCSLhzueakE09nz37BobPnznU/+6RW1SeYl4ZkkdOiRrAvRaFlEpiG7jNG4KU5mIFKBYOJgSZE2Hn7LFLg9yiKaYVS+v7VX33Y12V3yFtTNb//rGs3MSCra5qIcgQYcA1QFqjFdVKET1Es28Ea4/yGlSElrYDj3MMT86FTfny+EsjnWb9NJt+BVHL91xdqWXwMGFRoGWgsJ6Z65sP/jtlqdivOK95gqQHEPkfCtndln/8sD/VgntA7ccvUzHEvXUfEhjCN1Juyt90EimSFIV2DwIbgVhuJOwX85Eh5v73cTOunVGeQbPN/10xvznR/+WWbxXSkEQhhUWckkGY8KMhjDOiWrcEzxkO2I0Ib5ojpSQSCiLDLME07KhagrMcAgBRUcwrVaoaa+hLVmDi+Lia/ONP7eY9dywpfXtfbJSmo+wnECveWgUFzsMiRzkZE2U7cNE9aBRyJRjckGu02zVaUMGnfl3PNqCF3v9J3vZ99eSFrUizDVIEs1RoCCersU1pLe86IvUB1+8OtZ5pabAdSO7/678saJhAnyQzYDIKhI8sHQXAqEgknUVRFg1ggZ4cnVkJ9XPbtN7ZMvjKeu1+9MXJxT+8PLA1OA+AYBBsmSWY94Rlom+Y0K3KJstIaTpCCMMXTIhhUx4eSLyPNWN+n3HtWJndIqZlx2NmfHJuMc2fP/+WG+4EDqlT4lrSi6KEgF2C4kuBbtNDVUv6zkuo1u/IbHG+mj7G5++MHTNN2+OyWA5kK1SWJILppIEn5QIXq3hnKY9+93MMlvtOV7no9/Z+PLAj6ylX16faBbDL3sFzcYT9EOTLZE5FU2aopGbwIljrS54upKEgG1C0xWwUClkUnRQFPgNBT7bA71O812n39zrQnb6+RuO53iPx2+RaUzJj/Nu3zz3u1HG7vVV0hFCksxhGoEIJ1sRC08y+iGDEFogUEXDlGTY1IiHSCMnJSBcCfAZJsKJqbAq1/mjybV3X8maXLEqOs6NLw74JLxmbrekQLZw46RmM7+tQVIUaKYpnEqJSkT8d1p8CJ/CCpDsyHSCiYoWVXJoseBXiSNOiwgCyRRhByjrnFOSAYE2XWc0v/epm47HPXKq/EYFSI5hpvmO1XVWPtNzfXrJLlLKh0I6r6LFugIkxxDGk2vXiI4ulawsHuHUuRKRa7uR3qbLl/V6Tr6qPAPmfJO+6LGBmzL2b66REC4UIFlx6eCqimAwDIU4neU5QTmOJSAsk2QWZYAUp2ys0oJB2PpSVjJSxifJJiskyqQ+TxXUvfC6oUnXPvJkPKemLOSK5+6f41o/p1OCP0foqVLqQzUZmMWF86GlUBaOGnxoLDYszYv9zI3m19zxsOfSfpOOdl7Od7pXP3rXRm/e5uqi6kufEKIkWAa4rEEil0wDsGs221hv1GeN4yk9b55434+h9fMuTOLFkI0gmJQAm8mwFRW+oF8YKhDvMmSEEUisimoX9Xgs65o+T8UTq6Ne57qZ5yyfNHB2RnA/ZIVHFjXiahGmLyOzD2T2LEVD0AqJrKdtSVBZCqyabVbUHDG9TXn0g/nm2TWWThmxMSu402WV5ELxpiFkGJBl8ji0wI0wihOqoUnvJzuzppf+cryun+TH5k0Z8WsK8uFCEKalItdUUenMC7+tf/09Nx7PDHJ0zNveHTXNN/eDXunhEhhwQSHOvOGHTCYuEhnvEPebuNgMNmlRM8eCXjh6SpqoGBnhYqi6ilICi1oq/AnVwy2vv6sr63BLzNz44xXLo95fJZsyt0+f9tb+3xZdlmAWQTZL4dZVWGYYZtiAV9HEYoDMaWyZIK2ja073HwE0QTuCJTKZVFGhxVuAA7lKkt361r5XsbPv+vrQc+e++8Rz2fO+eDAhmAuNhwQ9KMB1gClC5lDiRNIgrrPjLFkBkp3oHQqSKZNMfxJQHJBMWvwiz0yJPMOADgkFCVlIuOzOYVWveHDMP30P/S/9fgVIjmE2SU5n9VP3bk7K356pWJySJxWZ5Bjid1LuKswBGGzTL7iNYeKUam4UWQzhzAbZbQZOasDS6xeXZ+wbX+j/KV/18zWp4SKEDb9wnmKaG2HitTLnZXYiNuE4aDmNZkGhFuaAZOqTkykOJFFFIqgk50p8baaiREmBXL/t/IaPvHx2vCCrZMnHN617Y+IHpB+t8JBoMCGQTF9BizKzovEt8hlgDKWKG3u9WaXnPfhEE1a781GbsfiGuc0XT+q3rLJdKJMoBrcMMNWGaRuwmQqZqWCmhHxvteIW41+vF0+j1J7XB72SvejbezPsQshmGDa8Ql/boG5ySRL216QDa+k68jyVCzo89kJTltHwuDbJ8IJtKatG3bcxIX97pqBREBdZ6E0TaHPippAON6kI0Jgo0ydk6TwotRNRu8uNT3lvHvRYee+5FRPunu/ZNr+DO5QPS/KI87hkMoWwUBowwGuckXv64Ml/SVmiRjCWVpc64WLaSIpz/uQR24y87ekJmgwuuXnlRq3fq97tzvuPF+/5yAHt+fL5sfu/fuWxLKMYsDSh4mBTo6LsNJxShcLmHgFOLDkEBgMaqTnQnECDQTJxVCFRZQRMwOdKR+3zbngu46ah/WK6+P+HnfnWuc0XvTnlA2XPlkap3AcPM2DZhlCksJnjDUDXpYRDkOl+Uxydbs51EQfBxyeONikq2IBK8nAhA2FPMuTazRbUHdLznCNNS7ZP7vVt8aqfL03lpeJ9QFJyIckFm0vQ6LnixGGJmOYIZ0lJ0AlocxxC/x8CczKe4pBeBJVAMpkY0fPOHLWiA98VkovkDLmuDNTrMbC73rH7Byfj5ZysYzpVb6+45oOyYGuGXbHKtXd9E5fNBRdP+G1WZJLjiufJcBBnVCa1wMJ+qBrlplRYkiqsbvNdWWjT88nzWLPzY+4GP/TaSn58ve+WD55/vrJdIswcLBJ6Vyjz4siunSiQTBlj1SbwJKFUJHQpA3k4SA46csnQBG1Bh4954EuuGWjVe2gT1uDsrfHMIWV8fxs3bIm1dVVjHYXw8BC8otEECJLroZCVInCuCJ3m/VCRdv4lH9S+dUL3vztfyfev9Nr25cvTkoO5UG3K6JqAHBacYZvpII9k3WbIVtJ5y+FT2rJa7ZfFOv7iLycPXv/du09lGfvhtU2UUMaL3DdJkk3TBS3F1Fwo1pJQud1FL2T1GNUn1nOUZf89zz/0ddFvc7qSqgABC7qHSZs4auoh+iUEaCEGqbMAMbVk7EeS3e7BYe1Zkwtj0sf9qzFlf/vGI5s+eurp+okSiotNuBUNCgIIWTbCqgdJzc7+rFLfV7sdeSzRVtZ++uZLjTuf+2g8QPn3dye8tGnF/J5ul3dr83O6jM3scvv0eKoCZYkz7VP0y3v9t7w3/tnK4SJIoheFtBoMSIrjEudYN9B9QOtfJ4ssMq1MQgllVl0qLHruiYqipoFXarjq9AdGnVPexXdZx1/W/fjqL89d8c7Ln6uFu1OSbD9Us9Qx/KFsJF23rECSNRiGIz2o6TIsO+DoqnO3uN/oHeJ8D+l55mKxUGyTwks1tLytz02sw+H0NZ4zL3H1M2O3qfs3p6eC7mUDYZvslOn3ZLHYo8ZQIbEo7NcjduQReeqDbo9lvcr/of0OAcmkU04xp0WxUBcRKwjn32RITWo8OXoGmg8Y35E1unDB/1AU/vFLqQDJMYb4j2fv+ta3bv6lpHsrkZh/tK05xt+p2P3ER0BIwNGL346AZOLcMo8o8yvMRIGWhOpd7hyTfu3DMTd5HXp1fPv8lkvG9l9aOZgj6XIYFiizSQVE0hV1PronYjsIkoFS0tBl1HhEjTgQ5Tr6APkp602NINRYBxVBrqPQk4EGV93RN/GS3lPjHXdozoxrF7w/7eMUex9LtIrhJRoKGIKM7GwpQyiDSRrCYQnFyZWCbQY80YHV7rzy78638YWHPuG/z+mm5u+DixqsKCNNNgeicY+UJhjcXEKOnIzTez52m37mde/GOn6+5KMr50+f8kVWyXYkwYCfMl424CHTDuJvSzKKJC/26hmhjo+Oasbqnr0x1nOUZX/ru5d7rvxs+kvU7KQTUBEZZVOADAHimE4FbwFwaLNNhoCeDF9Wwx1txjxSn7E2zo7l2PiuTdWXTum7Vs3ekOTiOjyKAoT9CMkyivVUtLq1z5Xs7Nu/OvIUfPfmGl89N2rdFbfdeQVr2jlmKgbfsyEDRXvrI/X01axy5dJjXULJpk2Z+/ftuqvu2Z3HH2vfv/p7c9k3N/z24rAZVYw8WAQ8JI4wCwlJM0kQkh0lEfoUUNaTaAZUiaGFXkhRYCgywrYFU02A4aocaNmj71ms+ZXL4xnLP3UMXzLjwmUfvf2BK39HRoJZAhep8ESMllRVRzBAVDTxwhQcfK7Si4FDskPO9XPdMbBhRItw6Ie0TKNMsF9PQknVFpub3zuxOata1X/Yu3HVp+cveuGpmVn0DuBO427IsmAoHjBJdbTUCSQLmUiitggTePF+irp1nrKZ5AjlQjiUClUbqlw4721hLELpF9EgLpOAMnI9lUIthj3TkFXttOOfuo/+F3+3AiTHOKtF742Yuu2XTx5INP1wkZVxRRY5xgiePLuLfIckO9w54q1yKvd7ROOIwgMoVhNgNui0oMmjb5wVL7WArpYyp2uH9Nno2fd7dRcPgEkHQTJ9TE/UJugWxPllRLeglyuVMZ2MLn2EHA4g6ewySNSwwxSEbAU+VyqUhm3mNnz4lfPijQvnXNnx2hMfla787zXUsKMYpQKMh1U35ejEB5iyc5aaguodL3su8bYRf1ua5nkLk5Y9PWpDUuG2yqqvALrkESDZ5iHBc6YKAYMMqgDlyl5kXNr92arXPTYg1tiTDvOCl8ZvTtm7Wk6FX6gXULbNa0ngYROK6kY2SwJvdsFPDR95/qKj/T7Pz09maWkx0w2iv8c3zq2z9OUJaxILt7s9dgksRnk3E24iXYPBLxNHlpYdJiRR9eIo0lKRfHa3t2ve8USPWK/7aPuHf3ip1+pvP3jB5SuVXIYh+NhBVyL0Ri0XNejf71zG6hOKOmwrmflFr3kfTZnWsUuXMcnXPlquBeixroMociu/eO+b3D37Kl849MZGR5b6j3W8eH43zm23asKAhVWMHBDBxlTI7jcojEwkg1Rgos3bTuOrk8Fznmuyew+ZdEwSilxpSG/beVrte8bcX5bz/n/sQ+Y7vrn/fey3X74ZkGgV6d5QARJkW+TFg/4QLFsS10l0IkVVAZUhTNrGkoxg0A+36tAfYDsOmcJCHgcVJ4ib7kuqgUqXPtA/8/I7/6SmkjN96KQds7/ol8798NhBcJsc/IhuoR0CkulNTUjQjIBkahaMgmQHFJ6q26G21EIKTiQ3iEJH73VauFEp0NFML8msmd144HP1/gne/v9y/E/h2yu+abW+f+Gh5Z+9MTk5WIhE0mElvlTF9q+MAL16qRRPFrc6B8JhE0z2ECUOkhVAqaIj21vV1+HxZ+vHY2N8aFC2Te7zqbnu12tcoXwwHhTNKaLlhdNH5sRsVMKkBYKwxxXSTY5skGj4iIB3g7RKZQmyERBjDloSgnoi8pTUcKfB41qyWufEbRIhbLsnDZ+dWLy9gbs0V7hEmaoHhkx+bUCp5EJyrTMWNLyv7yUsvf3f8sL5ii8uWjJt9A/JZi4ShGSUBtu0IEumaEwMSlQqVoU9bj7Tobfq/Ev9B148P1Z5LKJcLR7bc6ln25KW6bwQBi8FzaQaBjTZJWyZ9yoZaNrjsdvZ2de881czy/kez6w33p9x/l1XXfdXILIsdwONY+3EPj9i49zzk8wi8VFUbRMuiyy8ZZQqXsFPJmVasl6XyP1OT0PT2/rdqHTo/tGh5+A5f1SFGnKzlPpbynLuw47lXCr8fOKIdT98N9RthCVGttBqQuFZvR68gJ1xwZ+ypUS1WD952Pelm+d0Sahe/deGg98jbntEZTjWsx97/90zRk9dO/vbBzTV7T/3sSfrsErts4991OF78OzfKq18vNeuSuH9SpiFYSsmLIQEeJRDZANM4NBRF3Cyyo6kIgE5QbuQvQiqmdjvysrpMGxcy+PNUY/1eqL78y0/tNk4ffqL4ew/2rJwPjQE4GYhIBx05OwUh2dsk7QfZZXdKsKmiWA4AN2jOzQMspu2qaGB1JJpc2g/VPonkGbKXhSn1tveYsgLLVlq7cLD751N+m9PDPxd27extjtcCp3kH4kipaoIUDUJMlRa6Il3Ev0u8Z2d7y3FljbHVfLU3Q4DyRFVoqgxk2jgo6WzJcOSNNjVT1/ZYOSnreNNbJyqUa4AyTHOPF/8+RULXh//ZZZVAJfhE9JHFdu/MwICJNP3Tbx0nWY1+ro5mSELQUVGoTsZLW954CrW4b4vy3OVfObbfZa+O3lKllQKjxSEPxQU3VQy6CN7ojbqQndKo5xApbiVD1VqoW4vp0HVpXCETENwqUsoW+GthJpnXTk28aZhj5dn9HzL3Aa/fTPjU2PlnMYZtgFd8aIgBBR6vPA2ajar6c23dC8LsMl56ZFXClbOulcJEdg2IKtu2KQLbBpC3i/AZPHRVhlHiaShILnGvg6PPlc/nqxKyU/v9/ztoxdfqoRCSFYBmBGEW0tAaZDD9CQjULnRlmZ9prZgWVm+v4pN/qyP7//50/emdHtsYJ3ylD7Nee/fseytcW9VV0sRChTBq2qQSi0YJiClpMIXKoVX5fCHDcCdgoLEavmth02pf6Qd8drPp41x29xdp9v9MWfWnXuHM2PW2z3m/fDdBEnzhjpdft3tarvLZv3VtfN9q7LmjRu2MS28K9knu0rOHPYqGRvsK889dLRj+epfz5n/8sM/JZkFagAa2t436BzW+ra5sZ6Lqh7rB1+zTt33e31VtcAtP5gchiorsAKy6GUIk0UzNW0SMKHKi2wLq3vJkmGr6chRK5e2u+Oha1m7S//7l3Hh21zYF6zMqjQ6Li6Bf3eNVHUp+em/gzfPn9UvsSTf7bbCMITeMDXIkSoF0XYi6hyCNqLAJAUXKuFHnB1lHhZ0CpL8I76ySu8xm8Mwg/B6FJT6C8E9KchlGWhyzf19XJfc+yf3Uj7v/RsWvzd5Rlo4H27LEJbqAlwLnXQC3rJIIjh9G87YKkDy4TN7pFmNY2bkuJdShVCyVYRsGbYrAQmN231Z/cFXyqXWFOuz87+wfwXCi3EW+fo5zeZNfWJFldB+yRUuqgDJMcbvZNpduKKRFbLIoJJsjkMxjwrXh2QJJbKM086/bnLyTRP6l2fsfMOs5gsmj1iWGc6W3WaJk3WSSaf4xHGS6YMUdQtjXBNfQC7MEejPnVhoXBUZWUW2ELaC4LqGMCetVxWeuq121O09okk8QPPQWPIdq1N9i7/pv3/1ym4l+f701Mo1dtXs2PlF1GnzQVlMFkjxYNOzg9ax3b9XdylBMGr+YdT0I0MPh4VZSVB0fZMNOeCXNJS40u02vR5vzRp3/Vue818Cmv1rE9a8OWVB0YZFTbzMh9REL3L2F8KTXhX5luo/695+XVnLa/6Sa0tj/XXiiFVqsLj2mdff0pWddcu38d5XvGBFyvIJQ9d4C7ZWkwN5wtHRZWpQNQ8KwkFHQ1mmxZ4LuTwZjS+5YWTqtUNHHBb7ghUps6dMWiuXhnDW4MGNWWrLw7J9sYyN56yrAkuzWOV6+48KXJd8dOXi1yZ+QVn4IsmD5nePulppe+UXsZynLPsSsF036dFfrI3fdPKiCH7bgyZX3duHdX00Lqv5PdP6v1K0ct69ulkChEvgdXEEfSVwa8kCRFqMDDBMuHRSueAoLvVB8yajJCyBJ1ULtb22dw92zvUfHm3sm2Z9eX9apYyt6Y07fl+W64tnH6o++Bd/fuXanz4Zjz0bGiT685Fsm6ICEZYJCDOhdEPUBhmHODdS+Z74xiKdQMkE5+/p/UFqQGQvbfgNKJIMlRbT4VK4PQr2Ghp47XM3Nus1pPWR7wiyqF89/q2F2LqiNfHqibscNTKidw/FlKzVZcpSR8xJhK2iYEQ7f+Jwkk/1THI0Go7bZ9Tx8zCQzDQE9QTUOOuySam3jHk4nnvnVD6mAiTHOPt859q0ec8N3pJVsjXFGywQcjUV278zAlGQLMqlnLjJgEaKJWRhLCmCjxskq9RaLdY3HDapRbylcfHZ4Wu1VWPGL3PvXt1EL82GpEqCMxv5Kp2QAAo7ZWGlTFJwDkgmYOWAZMfaWLMUUVKVZSBENBFdBhQdpSU2Au5KqH/FnYMTrrw/roaoIy+aPuIRMqcdS0kwOPO1PuvffWlKYiAHngQGww4haAFuVYMasgSdJixTLorDJCtjRUcJd6PppbcOUbsNHhdP8Pnmn+tt/vnbF7f/tuR8boZk3Z1up9eqt6hxp0sGsdaXHDVbaX06bvjSr94f6dFcqH/OZeNdt4wYHM/5o8fwudNv+/WDqW9WsXNluXAfvEoCLHIp0xVwTRdShv6kqnA3OufLhlf0u/nIxqmiz54ZtfK7j4ZpJkObi68dod44cGR5xnOsY/e8/tD7hb9+e7OH3Ba1JLjbd/uw9t2jbz7WcbH+Pf/1k66L3nnuKy92MZ3k1wwPMlpc/J+MPs9fH+tvied3x6zW858aPq+yGXJJvhwkaiZ0lcEfCAkaj2mFobpdCJqWcHbUkrOQbSpIaNh8ccOzLx3A2nSbd7TzBlb+1Pmzz7/49OYet5/PTmt7VDfJeMZ96DEku/f9lFHrtX2bKlcKZSNdCsGm5nPx/nPUdsje3FkoO5QJ2hw3QYffShzrKAmY3O4MZkFVVZilBlRFBpNtBMI+qG4dhQnVg/WuH3S5u+P1M//0rM9549Zf3506PYP7mMcMRIwv6GT0lDqKO6SHTE6SojFNNO4R5YLAuQOST5wuUHln4vgdH22SjHK0o5boNH80n0Q7C0gaivQEtLnh7rvYeb3ePH5nPzV+qQIkxzjPwhb2iVtXJu9b1TQpXHDKr2RjDN9Jtbv4BAgLZuIRqoKPq1shARxDgl9KoNFCvp5hnzng2dbHUlc41sXtnzHpydy5M4Z4fHvByHCAkGdEyuhYx/4Tf38QJEtQTIf2QSDZphesAM/ERXZAsqLLMLghPp6yqsMOSQjISShKqllw5oBhzVj19rv+iTEe6zd5/tLkZZOe/C15944axPdWdBsGwgiR/JSiQw8RpYSui5oyuQDKXNHgMxm8jTosrD3wnU6xAPLDQAeB+m0zm4T35jTQsqptRb2zVzEm0l1/ufHt66qsndpnbXLpntRCv42khu0W13rsnXbHusZj/f2ut554c9/CT3pUU8IwfX64yNUt7BcZZJ+WBqvKGQvb9hl58ZGSY3zPlpqLJ97/m7toV1Ki4iGzh5I2j49pxqp0+EdK/rxobdrK0b02ZhXuTrcCpQi70pGbVqeo3SNPNWSVmsbMFf67uOx5ts/XJevndbVZAYgaIBsuGJWa7mr4wAsNWI0agWPF9K/+fufrQ6bvnfvLbdU1IFi4Ex7FhkLumYYBTZYc6TvdBR80hNxZoTrtL3gypd3N41n9PzcvRn+fb1lac/b7ryzamV+cfOvIkTVZUsPceMZW1mPWvjLw04KVs6+pYeZCCxXBkEkm0DGfcMCy07BLVRdbcuhYlOFVhbEPgWSiPxBfmLLngKlQw7MFnWgRjCFgBCB73SgwTNS/8IZnPN2feeTIsVEj86rh/VbouZsaukLFUEmRJdqbcYg6hnAx5KpoRhOychGQ7BDYT1wvR1lj/U/v53Dfnfcb6d3TIoYMbWiRQ+9wmksGDaXUj6B50anvY51Yo6vn/9Pj+l/7/QqQHMeMrn62z7ds3S+XpvMiIf9Usf2bI+A0rlEBkUzGdeqwBiIgWYYkc+TAg8bXPdTb2+W+l8pzpXz1Txcunfb4jxmh/dQqB4mR6sCJewQPBcmyFW1AMiKGANT8RoL0OkzDgqKRjxpRLgLCAEXhOkzZg3wpAXUu6jYh5cbHBpUnNvEey2dOvWfOO9Nerau5wAKFQheZKybCNs2oDIXKtTaHRLQaUuugDwe5HRomSlNrlrZ4eEpDVqPFcTX7ONq1+L95uf+2r6Y+q/qzwfRkFHqr+9oMeqYOq9IqJ97rp+N48e/pC8Y/tszO3lArVWWwwyHh6uhjXrhrNV/V+KYHuv7VNRZ88sKInT++/YTHnwONaShUE5Bx4eWTq940slzUoqMuEn77qsuKyYP/W90uhm0BAdWDHJaItj0eupGdddthzYTlisf2RbV/nzh0TVLJTo+hlQqNYqKhFCTUtJo8PLUlq9vmt3h+n//xa91lL05bYu7anFo9icEOFCAQDiLR7QJZOYZlDfsgwVO3ydqml9/xAGt22d/qq3O+VN087cNPtq1eeoVSrf6ezrc+Vrcs9KJ4xh49xj/z1X7L/vPapKzSXUiRTQQFVcRp2KVNvI1EQYeAMP23oypB7yvHrl6GZGuwuUs8T6YcgmWGkKzTe8KGj1uwktJQ4kkvbHXfkIas3sV/ot6Y89+/esXbkz/LMAug2kSPIv5stDfjYOOf4CPbqnDzE9bykpNJFrrMAiTT++nU/QBHK6GiAipchMgWnCgzwntT/LfCvSiEiv1JyeFzB46ty6p3PiHJjPLcsyf62BP3hT7RV16O8+98d+zUgtkfPkCuWxUguRyBPAkOFTw4YV4hiw5q0gOmVwxlkklnljIYxUoiEltd/GHdnhPLVRYmMLP08V6b0kqcRGEKAAAgAElEQVR2pWrU2GOFHKH3E7iJcp0opTofKXILi3anC94fcyFMAqkSJy8B2NSwY3HIXBUOfIaWgPykKnlthk9uyJIa5f1/XgpZfq8Z/cj/sfcd4HEV1/dnXtumLsuSO25gbHAL1RA6JIGQ/AkkkECAEAKBUAOhQ4CY0FtoIRBIIKGGGviFEkIvxrhhjDEG27hKlqy2Wu3ua/P/7sx70kq2sb1a4aJ53weStfvmzTuvzJk7554721z5+ZgY5UF6ZB/VTmoQeJ4HVxDlqLA/05gns/EpCqbrojLe6kgJxp94ydGRbm4PvXEOJLeZP/WqGfhq1k4Rrw1Mj6JOq8CuJ15yrDHlyEd6ekw+97VDXv77nx6Pe8ky7mXgatHs8HG7PT58n6POYzvsslZ0ki+eVfbh3Vd/Utn8+aBoplmU7E5ZcTSX1yR3OfWCyWzUd7/oaZ+671/7j6tvb33zqbOK2uugxWNoc6gEeQmKd9r76YHn3H1kIY5HSYTLH/n9fa2vvfhLWulDjCQFNqKehsbYQFQf/btfV+z/s3vzPZb9xlM/f++Zf94fSdVaUbQLyRQV1iD7SJaoSO5wwKE3RKd8//aNqf7X8uY/z/7k8btvM3wbxvBJsyZfcC85D/Sa04fgv9Of2W3Gk39+v7hugdbP9JGiUvA5CbvS1YbeB/K9JHXC3WQORFr9iFCKUbIflaAugkwQdaJFqGVRDNr7//116InXnNwdZ1GQ69bTXmbz3zuoNNsk3GdoJU/YPYrinvJYRNqFxtYjazlJkqkfdDxR1Q+WeE8Tie+rRDkkySRHiRJJ5uTLLVfMSDMu5TFxNOkRtFQPXL3nubeO7Gn+SL7Pzda8nyLJeVy9zKsPnrPwyVtvrXAbxctRbVsnAjIyIvtOxT1oaZGql4l5uEZyC10MgJlICTKVo76YPPXqcYyNC0Vxm3zSNICvvPnEV9Lz3jsoorvwqFqaKLO6Obcwkk4RG1kxTHjrUlVA+o1FxQTCp2QdjcPUQt9dKtChIcsMrNQT2PuUC05hux133zd5JpnZzxwy88+XvTyUZ+GmyVCfQWNp6IYH35f99xATXdK9tCj0AW7BI/Js+KjVixDb8/89Muaka4/t7X7z2U/tP/vPV72GdAurKilCNplE0qyEOfGwl8b9Zur3CnF8snKzl0yfYmfTetF2O81igyeut5AJf+O+0z589L67S1O1qBRydB1NWQeZaCkG7vG9f1SdfNPPC9GnsA2hyb906sel9Qt2QHsdUBJF1rYR16JIJoa0jv3tTTuyoZNX9vSY/MOHp8x6+K7/RdtbI3FhF9YmpQIO0BqtRnbSwf8af9pNeemSw761f/DUUdOf++cNmt28XdZxmREraq7ebvu3xuxz2JVs3MEbpSnmn/7fHh/ede2rFXZ9UZozxHc68PlR59zZ684D5Bs97abffV5U+3l1kd0MywiKzVClNmn+KE5T6ICFFphsKsN3pJRghBZ3YhGM6bB8H5aThuMztMdK0VAymH/rF5ftbe584FpL+3zO85On/f32D0oblpqVZM/IM9IqjorfiHcwuaS78j1EEw8/2lHlkKRvIUn2mMyh6Osk2dXJMxqIO3Jyk84hyaIglEfVP+Nwx4yds/P5j03OV1rW0+dya95fMbw8rh6f+cIPPv7L5c9VZOrA2OaNBObRfbVLDgJd4zadlmguk1o9ehGnjSI0WhXOnhdcM4YNy68Uc3hI79+3/nb+C3+7Oe62wHLtLSDxcz0kmfyTqWKYr8OIRuH6ZH3lwSRrKJF3bsCjKJNhotEsRnbopPd3ufihHhVd2dQbc/5DFzzqTXvhmMiaWhQVV8N1XWgsC9fNCCmLZkVge/L51Nys0I0SSRYa0qiOJiOOpv5j6/Y898Yd8imPvCn9XXPnrx9tnPW/Y8geLJtOoTgSQZIVYVV0u+z+5149gY2YsGBT2uvJd/nKj+Iz7vn9jNKGpWMimSQi3IVt2zBiRUj5OtYUDXB3O/eGb7ERe3zck+Pk7ss/fXWPabdf/W5/p0mz/DakTS4mNUbWQzJeg4E/Ov3cyoPXLjaxKccnArj8zxe9mVw0ZyLp/Rkl03kZRHXAz3K0RytQX7n9qj3Pv26HjYn0ft2x+ep5RahfMk44OBYPWLQpkhnyB198+5VvY+UnoyK8Da1mHNUH/eKmiqMv+t2mnG++351zy+n/F/vyo+8lUnVggc+/KECRM5ZpXBQzl/ZrgiRLs8gwsVcm9gEGN8EdV+RyIE5R5GJEdtr3pTFn3nnYugjZigcvfLDhw1dPTKSahJ+5yH8gWswigQUlFaUnkkwWdOT+I8mw2Ji0qRMV5ajkel+PJIt8GjmtiTgy2JI1pGOTqPpIi4SehmSsHJj47X/vePpdP8j3nunL+ymSnMfV54vfnTjrhrNmVadrVeJeHvhtKbvIiAjNwOmlIl/6UusW5k370DQNGT2OFa6FvU++8Fg25bgeLY3zZTPGvzr1nJkj/Xo9mm4UJHNLsDEKy+qSvERKUORGfZMRJomO/E0uhYoKWG4WKKnGIq+fv+8vfnsk2/2IZ7+J68tXvjzm9RuvnjGgrT5eTGHksHKhKOjQ2f+wx7JAipTWyPOiktsxrDZKsdfx5x/Bphzda/3mKz8aOu/a8z8pb15WDCrWQK4ApoWUb6Fdr8ToA/7fDWXHXPCNabrb3n/0xAUP/fHBfqk6RPSEkKNYGkfStpG1YkgW9UfxpAPvH33SNb8q1LWse/iSu5a/+3+n93NboWXaoVsxUKEajwqfxMvQWr3D51OuuHTnfFdqaBk/+dDF981//emTKiyHxOeIkNuCk0VMZ7AzWbQbMTRFBmGX0y/+Dpt4+CuFOrdNaYci6gtv+8vz7NP3vlPUXg+m2aiPVWLECReektjrm1mJaXrlwbNrn779trL2Wni6oKMiz4BWzSzDkFUTMxnEYjFBkmkCRROaSCQiJsbkB03e42KySeoIImRxHa16DHXWoOZvn3PtFLbdnvO748Jrpw2fduXZH9f4TUWcJmdkhexTolnXd4x8/4bOGrkuFjKvINzEO6sPa5Llezh4TwcWfb6QxgRlwWkFxXPQHK9G0UG/vHXoUb9V9m+b8rAG31UkOQ/QKBIw65qTF/ZvXVqkbGjyAHAL2aULSaZEB5EdLCMXBifZgS8iqIiVoN6zMGifI/5Sc/w1p/ak++TfOm3qLz8uXzZ9xzJ7jRigtgSSnM850eBIOKVgYY1VA696+692P/Pi3QvtVLDWYMtfj86/+f7/ZJd8ul9JugWRwLZvU8/BZqaQ0hSN3fuZoWfe+aNN3X9jv1/7wi2XrHzioWuG8iR0PYuMT2Q0igyzoGnFSJcMqh1/+eU7sZLde13TTSTt7av/OLtf7Ywdy+1mcD8KN+siFtXAdQPtPketo8McumP75B+esDfb9aiNkg98HRYU4Z1+27kLrVWf9a/yM6A6bg4tDxuWcCFJRRJo0Muxz6m/O5BN+ME6i5BsCOvMUzedt/CNZ2+0nNWMKrd5DkXSmAj0igkwd+BHStDKylA8cb8HB51+00kbarM3Puf/e+CUGc/8/d7ixqWo1D04cFEXr8a406/Zz9xAol+h+sO/mj3ug6uOmz1EazGo7DQRYJ2is64Lj4p6ULltkl/4vsi5sSxDEGhaqaF/i6mmIeVZUY3Kbnto5B6aY2WYcsxZ55v7n3rzuvra/PjUG5e99sT5JSTziGiirLWpBQnDhTq5PtQOvX9DkuxqpowqM7L0oxCyIYIYlp9FfaQaA4689Ix+hxyXl0d4H4J0naeqSHIedwANNPMuOXthcd3CobJkptq2VgRCG7gwu9uDJU7F8EmXSyQZ8KNxJI0o2qt2/HiXq56k5Joe1SKvffz6W1e9+vA5/fxWMN6reTq9elnoBW0xHa6moxk6WiMlqBy/9xMjTz3uOMZ2kYbTBd5I1932zLVTP37usUtqLAcGeazm6aMnnlxmoaFoQGrSJXeMYDUT1lsEI9/T4LVzEtPvmfpxZNH8EYMM0nOnkPUzcCiSSkvGvo5mqwRjjvj5+UXfPWed5CLfY69rP/7WowfOevK+/2rJxSg1KAHTh+eQrZ+MJDJGFbo0tOlxFI/cecHIk0/bn1Xts6onfeAznjjizXuufXow2lDktAlilcw6MKIxkVDZ4mhojw1A5aT9/znk19cdt6nHSr/x0M8/efah+7XGpVZ5zAN304iaCTgZSgAjHT0xQBsZGLCtSjQXD2zY9aqpY1lxz1xFNrWffOXMYdNuvGhapGlpdb+4BzfVAlOLoCExKDvhstt3ZDW7L97UNvP5Pk3U5/7+iA+jqxdM0tNZodmmfEFNY8LvmRlMeB+n0ykR06UIMhFm7nKYRgSapsN1aZUNYiXJseJojJXB3G78Gzsfcen31uXQwZe8NWDW3dd8nGhZ3s9ob0EsHhUkmQqQqPEzn6soI/idJJnkgSS9CPytA5JMJVlq9X6YdNoth7LJ3/lPfkfq23spkpzH9aeBesl1P3nH/2LGFINTGc++a0OTB3xb4C6BFplKegZyCyrLKjZNQ5oDTiSB+mhNesrvbt+eDZ7QIxsdPvPfB06/7w//rciugUn6u630/iHJhe/IaHukJI42TUejlsD4Q4++IH7YhTf2xoXmbzz482lP/u2BSi9pWNnWINEnv+dPVOzyfDTFKrHTyVcczXY7qmA2ZOG5u6//5djpjz/wj35+Bgm3Dci2SXJhGkJ5yT0Ov6gfGkuqln/rzGsmsYFrO1EUEkf7gYv/tuD1508oL4uitakWxVFDRA85ESTXRUQ3RJnltqyHNiOBirG7vD/06BN/wAbun7d/72d/Ov3ZzNx3f1ijpcFSLdA0jhSt1kQM6I4NT7PQijI0x/ul9/zdH/Zm2+0zc2PPOf3Ggz+f9dKT90ZWL431M3xkM41CZiHLknuA68IydeEkY7sa3Eg5mqwSbP/9n5xdetg5f9rY4/T0e3zpzIHzH7/7P6nPPhxfFXGRbqtHIh6FZ+torxq1aux1D45kLD//5nz65rxy5yXTnrz3msHwYGXb4fgOLMsSUqCsIz3cXd+BaUbEJEq8CikqT7kaFFXOutJKUeNwS/tjOSrqDr70um+z/pMWrqs/yceumLrw9WcuLSILScrFAGCRR7NPGuT8nt98zntb2qc7SZbXSF4rWYzFF5PQ1WaNP/mSv09gQyd8si2d/zd1Look54l0/X1n3L/mw1d+GaHkEL4ZK0Lk2X+1m0QgV38r/yI1yaFGGZqBlOOI6mVN0X7Y6aizfxk74LgHeoIfJU598ueps7Hq89EJLwOLzPS30o1cETwnK6KDVG2MF5WhQS92djj4JzcVTzzq6kL5vhJm7gf/vXDWi09fWBnxI46dAvOyiLL8J6liFUhz0Yg4rJ2/+8qoc+7+biEtuHjtF/0//fOl7/Nln4xIGBw8nYTpe4iZBmyS8WgMmmYg4+lo5SaG7Xv4IyW/uOGEnq5UrO9W4nNfnjL/3qteLU7Vxz3bRyRCRJ1cCTIwdZJ+aIIYUdTQ4wxmpAhJ20JkwPaLR+17+OU4ZI8nN0UzTKWH7Rdnnjfrhcen9ndajVJyIbHbQEoLO2qKRK2o48J3SdNagSbfhFsyqHbCEceciSm/eOZrC7PMe2nc6vdeu2TVgo9+kq1fagyKmfDTSfi+jVhRAq3JLCJWlPzZyA8QBlWQNKPIchNN3ITdb2Ddrr+6YC82+sAve/PRo4AKZjx96LxnHrrTWbN4O8NPQ/ezIllSFu6Iwxy1y5vDLvrn/oW89zZ0Trx2Tv/37rz4o/51i4ZU+hmhO6Y0MGZasB1PFKUwoxRBBtxsBgmKJnsOvGwGEdMSEo2MHsFqFoHTf/iy3Y/5zdFs/PfeX9dxydHik3/c+ka0ZWkxbBsmkWOX9M8muGd3aGg31Gf1eVcEQpJMEWQq4y1JsszJIJJMzxetUyZLhzWOv/zhkax8eN4l5/sy9ook53n1veevP2fevx++tchr36pJTp6nv83spgVG1zIhRC78dWZ0Az556pI2T2doNktgjd3vpR3PvqPHll31D116/dIPXrqgJNuCmJ/davHUDAM647Db2mBZUTjQkWQmVW/D0D32f2HoAcf9nA2f1KOXM1/x4ZAvH/nzY8nPZ02p0igK1wTfsqDTsrDXk0i8C0330OpbaLGG+bv96ryD2bd+lJcmdl0XcPnDN91V9/oTp/fTk8jyFJjroliPQvd9OHYGOkWTST5IXtlGBHVaCYYecdJ5VYedfkuhbwjeuqDftBsvm1608uPtKrgNu91BPB5HxkuJyLb0kKZyMdI3l8y4qJiD70bgmSVo0hKIDN9x+tgDD7sQu//gra8jsNR3vvj1mmWvPX9X/dzpP4qnmpDItCJG2fiUtKgDaYuW7G2U6yY8Shh0fGjRYqR8A+2xch4dOf75cUf+7FIM3X9+rksCX/LRgLq3n/398g/fPTGSbowg24hSi8Givmcz0KJR+JqOdIYiyBFodF5UppuiajQJ4AayuomkYaF45ymvj/rNnw/ptUkJ/8jMPPf+7+e9+tRFRc5qXcu2QDOYtCr0yWTRgK3HMWTvQ+8oPuH6swp9zTfUXvrt+34x94GbHxjA22BR8U/bERhx3ULGAfRIVPiNU3GaopgB7mREFDkSjyFte6j3IvCGjK2d/LPTD2Zjv7POKCVJO+bf8ps3vQVvTilxm0GW66RDtpiBbDYLnRxngkSzDfVXfb42AmGQZ10kWVjraTrY4J3mjLriuUnf5CRsW7pWiiTneTX59Id/MOP+W54rd5OIbMUkJ8/T32Z2I5JMpCBMngs1Xh3WcJpO83LoOkcLi6OpdET9Hr+5dvseE7/pTxz8wT/ueKU8tRo00doaN3pBk1zB8VxEEkWwXVo6ZbCoNG/GQZseRcW43T4Y8v3jjmXbH7RoU89RROHmvHjIzH/ceV+8aemQhJOEqZP/MYdvxmG7LkyyqMpzuZYKqZCVla/HkcnGERu9y/Thx0/dN9+yxbnnR+WGp9902fyKbF08wpLIaFSpkCPKY+AZFwZZWXEO29NgxmKgvjSSXVPp4OSe51y5L9tu3x4nzIX9IeeHNX+77L4v33rupDhrQ4nOEWcGMskUdN0UsgfHs2G7WbG8LpbYXY5s2gHzDcTixXCYjhauwS4u9eJDh787ePykR+M77PgKhsZXAVkHGGWitr4ItStH18/58PurFsw4yW9cUc3bGlBTFIXfnoJByWAag28YaOMODNILZ2wkKFHMMtGcSiFWUo6kDaS1GJCoyJYOHfFRSb/qmbF4Itm6unbo6i8+OwRtjf2jmg2WSaKIrOQcG8zzoRsmXF2H7fmAJnMLCGOD5C0UBfWoqIwhLQ0NC1+mdex5yh9+GN3zh89v6r25oe9TsZa6Vx++u3b66z9N2M0iwTVmahSWhUmJii1pWOXVaOYGJh554hnskDPyTqqi69sy/+OJZWMnbLRMRWKzMLLkliv/1/7Z9CkJngGtihKOlklyGwZNjwjZBUlVLJaF7WTATAMZzUSTo0EfNLZlwvFn/oCNPeyt9eHB33z4J9Oe/Mtj/ex6ZjqtYDQj8xkiVIgokwWztC6OFRvCVX3eHQEpVel0ZeqMJNuaDluPomznvf896Iz7lf1bnjePIsl5Asc/f2XiB7dcMbPSbWRxL51nK2q3zYtAZ+KD1HDJWHIXqzBSeVHFLhNIsQgarP7Y7deX5Z2F30FcVs2seufWyxZWNi0uLSGt6la6GRqD4/nCGYFGO9fJwNIY4paOpMOR1BOwK4fVjfvej8+39jv5sY2N2lGiz5L3/3fFV++9etIA3m5ZrfUo0knWJCOd7VlfJH71pOQlDScODS8kNfAsrNFLsN1Rv7io7LunX9/Ty+E99scrvnjluaviaEMmswZGsQ6Xu9CzJjSHoywRQTqbAYsVoaW1DXHLgB5PoCkL8GE7zRt37tT9WMkOeeuAc/vvvvPPY2c+dOvfa1had4RdHlVNtBEzLdBqt2FYcLyMIERC/kHkGCai0bhYYrdtkmMwwNDR5jNkrTja4wm0cZaNlZTUxRLFaSfpRDMtbZVFmp7Q7SRDZg2KLR8x3UGmLYlYLAHH9oQOm+kkzckiFo0iRisPLa2IxCyRPJhOp2EYUZhGFG22B9uwwE1TFK3QXBcxSqj1SUPtwGQ+dDsNk+lgmolU1hbfpQgoaWapdgzprE1TFgUi1wZyvaBJHSWmJc1SOEN2mbPTKefvXchKZHz2q5MWvvrEg6kF0yaU+a2I+xlolF5KlmkG9dNFhGRJDpCMV2C3k8/9HvvWT17K957jy+bv/PazT/3p22dceuCmFovg81/ceebDd7yp1S8uL6fUxvY2RK0Y2h0dupUQNm+m5iGi2ch4WfBoCep9HaxmVMPEH/3qGDb5iNfWS5DrPyue/afLp0frF+5gppsQoaqXBkX2PWi2J+6vjC99j9WWLwLS1jI0txSBi0B+kdXIvacINbt+57b+J17fK6Xm8+311rSfuj3zvFqk6Xr/+vMXVSSXJ4q8rZfk5Hn628hukiTLl4okybowm5AFNujlQ8SBij8kopIgpBP9MHDKETdW/OzKC3oCAkVJP77l1+9p89/do8xtFkuw3TfpNrDlPqKEkSw5QLjRb6JGX1BClsNlDL6eQNKzkDXLec0O33pr0N6H/A67Hv7R+pb+yA0Cs9/4+cdvv3pVunFZf5NlhI1RxOOIUMSaIoai0Ikkyx564DMtvJWlRywp+ho8HWsqR6T2OvW877Axh7yb7/XlLe9VLLjqso+LmlcO8okEaA48zRb9NTwDVAlL41RIAchS1NbzUAIdftYRsp7WaAXMMfu9Mur43/yYVY5uzbcftB//5D+7fvq3O17V1nxeWso8uK4HPWoiZTfDtAxoriE8r+m+FxUXfSq+IqUA1D9RNIJR1NeW1c18KntrwNYicDQDrib1j8yPiH0NnwrNkOgmDUae0MKSipwzyOqLJlK6uH5UrII0k7ZmwtVo/UHeNzr3YASFEKj/ti61lVTYhopamJ58Mh2NfvqIkp6ZdLPUF2bAD54XWQyj0zM7l4iJ8yS/X91Ck5HA4N33f6HykMNPYEO+29gjrPnCSOr5F3674O2XLvHqlxRVxTg0OwXTd2EKv0nyGogInSiVWE4ZEayK9ON7XTR1ZzbsgHn5HnvVy0/8bsa/n7j6sLPP3YmN3muTNdap9/91+CfPP/iIVvtZ0SCLw+QcDUkPieIKWd7dTqEk4iEND3VZHSU77r5qzGEnfZ9N+O7XRq5rX7jr0hUvPDi1wm4MkpNF2RBZ2VSk8ZAcQEWS873ucqSSW+gQEsov6HlI6xEkzWJM/tEvz9APOj3vlYqe9G9b2HfLHYG3cHT54sXR9+//3Wdlq+cPK3F7NI5t4We6rXdPvmZCkiwGVnK5CEiz0CeDlsd9ZBnQplGizW4fj77gkR5bwS1++Kq7W97612n93B5JdjfbBSKaElbpooQ0DTY0cupgHJ5IGtHBGUUBLdiegXYqPVvSPxsdsN275SN2fLNsyLAFmmk1GRqLttXXD2v56otdMyu/2Kdl2efDeLoe/cqiyASrNLpvwPAYLCopTUlPzBESBc4jeftMC3Lo0XKyA9OiJX4LbfFqrDBKlx10yc0Hsv5j15mp/3WAc/6R2fjQv/6++p3nflocrBDQHUZVsMRgJsgoFUGgew6wTQbf9VDGI9AcR1hxtUJHS7Qa5RP2+8+wY39zLCsb1pTPRebLZ2+/8K4//je9aOaQ0ogLi3lwyMYrYiLFk4jEI3CzRDI1GOSXS/0S2iO6rpros6dRcQIbGnME0SFywzgRfV3039UpyYvKfUdENUPan1Eis0Z1wh1wkrSIYhH0uQ6N07HIYtGDp0Ekf7lk0SamW66QJYhqYcLxRUbFOgrChAVjRBl5iaXp0Z4abModCIi00B8LkiwJmZgsEFEXZJsmAnR8altDu87QiCjKx+0+b8R3f3waG/f/3s4L60WvDVvx35fuXDXjze/HnGYUGx7cTBtMkpLQO4QUIAJXmixQ+fcskkYCq0uGJKdcdM1oVr1HXT7HpX1m33P509m5M47Y7dDDz2ffPy0vG0E+87l9pj113+NYvaQm6ruIROJoT2WkZzJdXu4KR5Ki4Tst2unQnxzDJh05/Wufg/pPB7x9w3mf1jQtKiPbP06uGGJyoEhyvtd5XfvlkmRRRlxEkuXko12PoilSjj2PPedQtucxyv4tT+AVSc4TONptxo2/fi/y+bt7UiRQbVsvArKoiOw/Dao0oFI8TPzbcxA1yR7LFpnfSZ+hKTbQ2ePsmyex0XvnHf2htpP/+9spXz5+27397F6vIdErF0dGkmnQl9FDBhltlKyERlYDLkWMNCaw82j5j+iBFoFrUlFaTSQLRU0TJhV/cNKI6g50LQuft0LzyeeWSBtFIKkEhQFPJH/RQJsVV4kIG5GPfDZBkolvE+GKcrS0Z8HNEtiJ/miKlX+x16/OPJzt8J3PNrZtcnNwnvnghneffuDcoSUavLY1iOtUdIHIkcw+J8Ip4BF+3D644YvEqBjiokocSQ6IPDZmMvAS/ZEYtcfsEUcd/0M28ttLN7Yfov0Pn5m48OmHnvFXfr5die7ANDQhm2Akm6AJXzYF3dLFsYgUm74B5tOkhiK3NNASG6bSwPQ7F98TZYADkhtzifT5cDVJkjmiQbRYWk+JCLKwE5flzWUkWRJxSYIDRxdOLhekVaYL4UmpE6N25dmKqLtP/ZNLypT0R5+LiDIZVzCKZjPYmvSJJTIqItXwckiyJA70XBOxpz7QioSImBOhMKNooVWiSJE9cOyuLwza44A7sMvE9xkb/bUZteSXj7mLvrVs+pu/XDNn+lHRdHNphM7bSYtyzyZFwUViJhPnGD4nhBv1IWmUoHXA2OW7Xn3dqA0da33XnvTI06eeNLto6ec7lwwYMmvQVefvngQayPcAACAASURBVK9HOV/w3phFM976w5KP39/fbaqt6FcUYRRJbrW5Uz5k9Pxxex7098iEvR/YGJeE1qf+eMmiVx69psJuRsyz4TArmMxKizKZ8yEnLkpusSlPdtfvdpJkuSpK9xXhSSQ5acTREO3v73vm78ez0fmvVOTfu21jT0WSe3AdF/z1ykcy057+aaWTV6CnB0dWuxYKgbUcOokgBBFSeukYvg2DUWqSDTMWF1Swlscx9oenXVBy+Fk98gLmc14+YPbdF79WZdcX6nS+0XYkSSbWEpJkWdKaSKtMJNFgmJbAjuQRRJZJv8w0C4yW6x0iyDLSRmyaIqo+XBHV1bSsKFRgUeSNm/BAEUciyTSokqzDkUu3QVQ2nxOXxVBMkdSVctpQXlGBluYMPCMOXlyBbFFZ3bhjfn4aJhz73Ia0nrzxy9Llzz58y4p3nj9pcBFHKtWARIRCpRlB8mTEm8MXsgtiTlHRZYNlRaUzU4uBbH1l+V8dvt8OmxmoyyRQtsOUeSOPOOE4Nm7/2Rs6TyJNeP1vx3z58hN/8lZ9UUkRTYNxZLIUyqSkSgbPsSGCvQaDK6K9JJewAjInKbzGMmDwxLUhgudoFKmlyQpFggOZA0hPyoXIZm2SHJLeoMdcEnBRPlxEEyVJJhIsB6HwSaToNckpJEumCDdFnmUUluQX8rtEculvlFBIhCBLLgn0/UCqIQvMEOHurPtDtxm1S/tFXCkxcWgSYGiiN55uihL0aS3KrcqBX5YPG/vW4J0mvIvyfp+huLIB3I2guamyZfVXo+q++nz31pVL98k2rB4Vt9u0UicJw2mH70iHCIrACpmIsHmTVlw0CdBBuJLGy0SrUQZ75K5zJl3w4OQN3V/rJcnL3ovNvP9PS4qWfNrf1SP+2Av/uC/b4eB3NnSffN3nvGlxGVZ/NhpraisRjbuoqvkKgxNLNpZ807PwyXWnzi1PfjWENM6iYA0siUPAOBQx7skVkvuGwR252rk2SW41irCmaEjrvuffPpINLEx+Q897vfW1oEhyD65Z7XN3/6H2//5y2dYaCezBqW8zu3Ys5Qb6RUH8aKmZEozgI8aJvNmCoDFdF2u8rXoCfNju08dd/Lc98h3cBBVZ/N6YOdef+UmVXa+T/nhr26SMQC57E5GhZWy5cC6JFQ2KWfIG4T4sw5KRtawjIpAGRfbIlQDkLsGAeAJcs+DS556HKEVFfK9juV4SZCkFkEv2MuLoaaRNzr8YARVRiEajcJwssu1plBZXwLWJrRpocX0kzbg3ZPIeL9bs9Z1bUL7rtO6+z7z+s2J88dGh7z737JWxtjVjStproTtJeDoRXo5YQOQpcixwCbTJREqJpFl+Bi5FTyMx2CBbNA+GRkrrFHxyvzBK4UT6o9muzIya/O3HKvbb7y7sEJ3TnbBwznXM/8+uS5577pKWRZ8cVm60ajyzBnCJtBnwuIEozT68rEggo2IbgrdxR5DPrB7gy6ScxfKJyJIhnJwCUbl2MSEKo/YU9RWyBhkVJQGBiPgHm9SeUmRY3h/i80DWRBIO0jpzIrDME9cy5pA2Wg90xUSmRchXECz6HkWW6V6j57NDshJoyjvJMxDx5H0YnFxAJYJ7JYiwiUiyQ5XeuCgLTc4aHodQRXONvJRpqqaLxNCW1lYqssENw/C57zPGmKbrZJfHwTMZlGgGnExKHDQaM6VMxOHgvkE/ZEIrozUTGVkPcyDoPFrMMmhj9//f+LPuPDDfZ58vn1b57s2XrahpWhGh65TY5YBHBp1x+7H5ttfT/SjXovaRP97R/M7jvylqq4VJFmSiSFMwWRARfXo/0HWlFYX8VoF62s9tYf/cFVB6hnKj8zRxJMvStv5jFk25+sodN8XffFvAppDnoEhyD9Bsf+epoxc8fM1jW2sksAenvm3sKqI85AfbmeQjCLIgyXLAixHNo4pkZhFsCr+5aXjxCqxApbf3726cxEZOmZsvGLxubvWsK09aUp2ti4YkeUtP1ut+rjTYSdJCy/XydSIS6gTP4WJJ36boms9lYhgRZo1RQWZRbYsKC7TZGaRF2N4U3rwG1xHjtDQvBAlCYuHqMnJCBJmSx8LBlTSx+ZLkcKAWnfZ5QNzppyHJvmnCsaJo4gZatThHcdXq0ooBC+Px4hbHaTNTyeaqTOua7bxUa3mp4SPh24ikWmDpUngiIrI+rT3I1QmZICoRNDy6vwCTPKZpOdo0xGRBqAC4Aws2yLWY/JOzWR2J6EA0Zwy0mIZXNHToClZR9nmkOLEyHjEz2fb2suYVK3ay6+rGlGezWsRJgnuNMA0XOhVuIGcIJi3RhJcwEUAqrJG2YRlMaI9tYc8mNY1CexxUgZQkmchvJ0GW15dwl5ILigaL6ZGIEocMVRZYorZkQqCUQ9AtIgkvJS6GJBkisktyDylLCbTRAUUX/aPDS94ckO4gsZbKxjNfyjAgSbKI3FO8VmAtZltiMibuI4pQcwMRlxIIhYxaVJujypFUOIhcL1wizx5Z9HmIR2SiISNnDjeoPGda8HVLlJTXM4SxDjuiI+vbYuIXMSIw9Jgo3UxThXClJbiDxX1M59RslSE2+btPjvnVzT/J+x2y9N2R/73mvIUjvCSjfjYnarITjv7FoWyv4wvm972xfSO5UevzM6+Y9/K/LumfbtCL/PYOPblsQ16XzomtnGApmryxCHf93saQZHPcfq+MPeuO7+R3BLUXIaBIcg/uA77wzUmzbzp3RpVdr3DsAY6bbdcOkkwDr1z+DUmyyyRJjvopEVPOGHFJYNwkECvBCrcYE444+fLE4WdMzbf/fPn8yjl/PGF5Vaa2C0kWD+YW7GoRni8RKhHRFVnq5C4gnQ8EmRERVCpfm0LMMmUJWvq3x0XGPOFM1mtU3Y1KImu6LyKv9Bn52erchK5bYh+pa5UaWTHUCgItSVK+BFnwYubDsHS0tbWiOFEiiJJO0Uyfw6NoIZEfmzzSTFFgwaWl/eCVGRNSDfl5NMLgZBthp9tQUVIFL+vBz/oiQk2V9TgRStJZCzeOSLDcT/peKlZjgYzRHN/uxICibaZ0QfCdFGKUlNaagWkkwKKlaMxkkY4CsaIIWHsGhmYia3Mwn6OESj37WfgOJV1pQkpC1nOkdPCocgmLiKIvTNj1ETGkSJ+IFQsdrSC5QtdI0xipBxdax2ClhYqBhAl1nfdBqDGVUhiR8EdvxIAwi0Q5zxBkSK7UdE4Wwrx8KaGRThWdETGasApPjY5HTESv4YlrRwSdukPt2UH4mMi25lNUnOQdkpQT6hTZlmSayLgkyXQPZXhW4EQVI0nyI4iwoYNbupBi0L3IoMPiTBQmockUtStkGpzDoqw2qp5oSC237QcyEjoJhz6nqn/E4GWU3RcJnDIZck2kBPE9jnho9InXnZD3O2Te83u/dfd1b/e3mxChwh+RYtg1O8zb8dQLd2c1E1L5trup+1EEufHFW66a/+x9l1fDhukHkwtRjTbwwOE0cZE4eRrhJCPJ+eYUbGoft7XvizuJklVpGhtEkoUsiW5lTUOTWYpBBxxzW9XRlyj7tx5cfEXuegAeXz2v5sPf/2JhTbauKNQFdTbX1ZylY5kwHGyCrG01i+7BBejprjmRZLLkyiXJNMiKqKcr/WNTlJlPhRe8DDxK4GNF0Ebs9vaYi/+6T77d4KsWVs36w7FLqwOSnCu5IJIsq6BtuTIMIlcWVSOkxWRadqZCEYHMQiZnyaV70nT7ji2rbVlRQTSJiBpUbU1UdvPBKeLKHTBDevV6FA0UjxBpVkNiEdjLBfZ8QnqRL/gBSc46GZSVlSGVbBORcCrPzKgUOfVHJ90qdV4ukzONNMXE8EgTKwwChX+vTaXFo574vL0dsMwixGGiPZsRhMsnf2fSHock2deFpR1RT5vOIWLC9yjCKzP/beJXZkycte6lEaPiHzR5yFI7UTArgnbSbJMrh3D7oCppcUEoPe5IT2BKsiMLPt8VQWCTPIMpIspigvg5WQfxRAJZR6apkjuJLMUeZMcLLbiM6orytyLNkmzb5DJ5mCAUFt2hNkRkS6OoOSXYyZ80wBCRDRPwOkmxXHYniQURauH+wTyYNNjnOMyQ5lggLWzzpDuCjA7LvkqSHJDyQMMs9cuS5EuSLK3HqO8UxaZVD0uQZIoka0JqE6MyzER+HXLOpjxRKZdgOpVm5tA8sgqkiY0kx+SUR/iSbEhMpLgHzdClNZ0G6DRBcH1oNDnoSDwlfEhm4oExG41WGUr2/vG9w35+9a/zvY3ddx44esaT9z9WnKxH3HWg6xHUG6UY9qNf/rbye6femm+7m7pf6+t/++Ws5x/4c3VqqVHiZmB79BxZgbUfl64pcoorJrxSahNEkpXkYlPhlhOuIKgjJxtdNckEd4NVjpFHnXVm8cEn35nXAdROAgFFkntwI1DFogVXnPc5XzJ7aMLUQdXbhDWR8HeixGh68ZtiuZJcAASp4PR3V/h/0qtbLTf14AIUYtdgiTgc7MN3eeekJiDP5BtL9lEUXRKRMBOrI1WZ3S64bUc2fM8l+XSFL5s1evoff/XpwExdp5gzn4Y24z6yYmFgrxVECcWLJfCb7izOIjsZWusFhmgdPZfeBbm52nJAFf8X5Cj3887PenrqRJw6jpFDuXOTYnKPFvZQ+mnnbEGUW0Y9pSNDZ5JSZ987/LfFDCDUZ+ZWDZSTDhFxC8oESF/h4MhcRupDS7lQfxsmxXWcT5fOdWq2c+3UAnWM+Ka0XKMt7FeH82pnJDC0UwtkD6H8IfdQYWQ/t+0QXxn9D++D8Bf5N/n9sHeyD7l/kbrmYOuQdHT6nHd8lOOa0Kmf7jw3cZwgeil+DdoK7bOondBxIeyNlH90v96dmOZ+Iv6ac091nLOIJksJUngvNxsVKN7th/8c9qupx3VrfaP/mX7hxktnPfPXqYM1DzHHhmd7SEZL0dB/VNMev/rt7mzkvptsY7jRBw8v4Yt3/XT22y/91Vm9KFaKFMi3Rmi2yQ6QJmrie1KSQ9K2UP4i8AgnvJt6UPX9zseBMbFaRBM2UbTGc6AxjlVmFSacftNhxqRD/k/BlT8CiiTnjx29CNiX1x/3TmbB+1NKxXIdZfEzaBotfWaEtRSRY6Gz8yMiQhLxyT/UFdnYYpDx5TKk2rY+BNaY5aj5zgk3VB953oX59D49+4X95917xf9qMlunu0U+56z2UQgoBCQCzUYZ9J0PfH7Hs277Yb6YLL3jl081z3nrR+Xcg+VkBZnPmgmsMopQufNebww/4+LDGBvYa3Xv+Yt3/OyLN1+8v7Vheaw8qgPpZuheVkisKEJPch4qTBPqkaV4hiZ9YfCh05M+Xwz68n5CvUOuQbQKxUgYJOU/giRHB/BJv71nZzZ6tx5ZlfZlfOncFUnu4R1Q95ezH2mY9tJPi5gHTVhd0eyZNH6hHyot/VlrkWSyIiLtkCLJPbwAm3F3GuTqSkc1HHDOlZPY4AnLN7UrLa/df8biJ+68Q7mjbCpy6vsKga0fgSazBN64b38w4ax7pqyvAuXXnSWf//K3Pv3rH1+NNS8v5+Tj7rmwDA2aEUXS1dCsFWPwbgfeNfCUG87qiQvPuvpAVoPpVx84Z8HLT13rNy21DDeLkgiDFZQ8J2cakW9ApcDXQZLDynDhytLWfzU3zxmEJNllEm+RdCw4CEd9fHB6/CUPDWMDRqsoTA8ujyLJPQCPdk0/eeUfvnj5X5cVk4GTkwEnH87AyF76odK8meyTSG6BjkiyIMmMNI8qjtzDS7DZdm/X46i3qjF878NuG/izCzc5OWLZX859Mjn9laNUxcbNdgnVgRUCmw0BKvZQVzxo5b4X3bED6z+ubWM7whe+NXbph++fu2LmW8dWJBfHEm4bskHuAumqSY9Oy+7tsNCWqOLjf3z8z9g+pzy2se1v6Ht89byiz596+M5Vn3x4fDy9hpWbZONng7kZRDTStkvPc8oW9WicE3LDoDiTaFxGk8PqcBs6nvr8axAgvbwIuFGSKXmikxxL+um0lo+q2+mm/w1mLMcsXIG5yQgokrzJkHXdgf/37hNmP3Hv30r9dhgeOZ0y+NyFJpITupJkYa1E2c/C91Oa4yuS3MMLsBl3d5iJDIsiVTSw/VunXbEnG7PPxxvTHb5wYQSfPn3W3JefuCaRbTEj/tcW9tqYJtV3FAIKga0MAXp/8EQ5ojUj3hqw78HXYcTkN9nAXdaSRggP7MWzBmPR7P2WfTLjp42LF+xntjZGol4KES0Dn9tAJALuM2i01E7/kUuHFUfKiKKtqKpxwnG//hGb/LM3ewoRr323/4KHH3gw+dXcQ4u5jSh3kW1tRMzUhV1eNpUUy/3RKLkBcThBiXMiyWEp8VByEXpG97RPfXp/X0aNKTeUnFlMjTy/ZaklZ9BO83f4w/Pj8lml6NOYdjt5RZJ7eDfwmU/s+9G9179R5iZBZIfE855PwnlPFAMgeyu6gymSTMk+iiT3EPAtbHdyf2q3SlC88wGvDTzs5J9hpNEMjHVyX0yiChrqYliyfEh28ecHLJ7235PbFk6b1E/PQvOcnKSpLezkVHcUAgqB3kOAXEk4kPJN2GVV3C2uWpaoGTmreujIz+GhWeO8vHXNymFN9bU7Nq9ePpKlW2NFsFHKbcSddmheFj6VGyeNr0UVLD1hoUclyMkPmzLIU2T1V1yOei2ennDAD24tPfCIm1npuMZNPSkqWuLMn3v8jFeeOL/YbR5otteDpVPCE1qQcnKzoaCQT84dRNzILlGWX6cV07A0tyg+Q3Hl0IdbMZBNvRRdvy8yUX1RPZP8vimSbHsabCOC6Pa7vzXswn/s27MDqL3VLdrDe4AveXP4tJsu+aI8u0aL2+0wdKqaZYubVhQDoC0gyaJeAvnxBpFkSphWkeQeXoDNuDstFyYsHS3tDtbwGKyqwUmzvKrehr+mOGa1kr2txn0t095ens44A9uaW6oSjBuWl4GZbRFLlGR3pjaFgEKgbyJA7hc2Z/BixUiR9Z+nSd9w10dcJ9s5H66bIfM9aJr0SdJ9FxaZthMpJYs6UbSGw3e5tKUja0WqTkhFkiImkrYLRKJo5xZYcc2y7b+199+Lxu/+BKKjFnavIBleBUpKR9OMEnz+1eT2hZ/8eOnc6T/KNqyoLo04sNvqEY+Qg5MLJ+uhvLQCTiaNdHsKiURCLP+nM1mhRwYiwpqQrCFp60qSpTOO2vJHQLpZeNBNX2iSoRtIOxrcSDEqJx/wRP9f/+no/FtXexICiiT38D7gtXMS71537vJ+7bVliWwbdE0TJFmnClrkKSrM1CliYAqwDQo9BiRZvjTUS6KHl2Cz7S6KabhZaKYJz7CQcnxRaS1elEB7exsMXRMewaJoBNkDep4oQEFVueIxqqSWFZ68aqDYbJdQHVghsNkQEJUImQbH80UhHt8Ikq44hG+zm02DcQ+MXiJkkKSR1ZcvisYIJzny6CZvb80U5ccjuils1zJU4dKigugcrk/eyQy6xmD7Pjw9ISViWtw3iyvWxIrLV5mxktVWSayZ67rjeq5lZ9ors83N1XZr4yC9ramkyHcQc9tBk3uNZ2HqVBTIgWVRuXPymaYIpia1sZ4n+qhrEcAwyCp6rSiycLcQRYikJWSHhfJmuxJb6YG5Bp3pcFwbpsXhkWOIZqHd1eDEqzBwyqE3lx939flb6dltMd1WJLmHl4Jm3LP/8NPPjGUfb1/qpoIKZBAVuzzyNw0MeEOSTEkNYcUqqdFSJLmHl2Az7p7jXxuWY4as9uWL8rpBmV/IQg1kexT6rVJkRZYqVtd/M15AdWiFwGZDQFaspMPLctlClsBkOXadtKZBWe6wiiH97ND1hhUniT1zKtMuBA2SeFJ0kRnyX1SZMEgkl0XeZaEVl0VgU6VGXVY1DIu10HgU+nLTWihjpG51RTKe4dNPCvTI4jC0UfEUKiDTsYlqjXL1lPqaK7Og74T9zHW3UCQ5z1tQ3ANUCZJyJKm4kAfdiKLF1dEe7Y+dD//5eeZhZ9ySZ+tqtwABRZILcCvMueHkd7Qvpu1FumTdkxILj9baBUmW/1YkuQBAb4FNyPK4smyvSEQJMrnlICVLhlK1MtKiy4pqXAwcsnyzIshb4CVVXVIIfCMICDIcVEqjJO6AdwZVDiVZFmNHUOUwLBQTViCUhFcO4Z3kMyiGEiTKyRaoLLd8D4XJcnJfDVmKUEODSRXKfflTcNygIiXJNnILrhA5JomgIeqOc7i6LK4kS47TJt9pQSFqIbMIC+GEWmQiyKJCoyDRsjiO2vJAICDJYlrEsvBo1UGLIKUl0GRWYLdjTjuW7Xv8I3m0rHbJQUDdngW4Hebfc/6/nNmvHllpt3SQZIf8IalUqSDJNIO3wDhZ83jBiyqMCiiiVIBLsFmaCKuy0cFlWXIK3MgyurKSVGelOBGVoZK2wRMnCswEFdU2S+fVQRUCCoHNiwAnIiyt0agktyjVHFBN0ip3rVAYRmsN8Y7RfBM+43AN8uOnRDi5atVprRaQ0GDFSrydqE1xMFEYXlT/EyS4Q3cpJ/yy/iMLqj5SpFpGLMUnspa4OJbcgqJYojx4sJwmCHanBlmcnthXRrsVSS7QbSfsZfWAU6SFbt3TLGQjFahDGfb+9UUHsInff71AR+uzzSiSXIBLv+gf197V+vbjp1c5jdBdOf0nkuzQclrw4pMkuWuJXSW3KAD4m7EJSZJpMKJoiYz8aFSKVQxYQcfInicoU9sRMaGXW/DkyeLDalMIKAT6HAIByRGVVyETujtKc1OSHZHTjtrfsrQ544Z4x4Bb4s0hSTLJuTToPlFbCgVTO0S6IaLFEFXYKNMunLhTXkxGyjlyaovL95SUZAiSy3UR3KGfne8z+o6MTMsS35RKmEsjct5tAZEWlm/BapsgzB0EW2mSe3TPB/cPE5azack7YMCO9ccyXoEDLrxmRzZ8ymc9OobaWSXuFeIeWPXiPb9f+ey9V9Z4jdAdekkxOLoFqoKj08tPvHgM8dKTM3H5Mgpn4oXog2pjcyBAA4WoCxpEW+T1Ff+JpU0ZOZbLijn6446ITmdkeXP0Xh1TIaAQ2HwICJIbyBmEFCIgk+AmxH9CbyzKsgYk2g7IJpFT+T7piC/7UtYgdcmUoOcEkd0ckkxmumJXF77myPeU2E9iIN5lQtoh25fvNbkyJlfKJEGmvoYk2WWUgxG0mxNJFmS4GzleF9JKatGD+y+HJJssI65f1jeQidVglVHt7X/JNTVs4C4NPTiC2lW5WxTmHmh+67HTFv7jursHukSSaRavwTWjop56SJLFjDtIyuh8tQUEqzDdUK1sFgTCiIqMJsvBQer/aNASBDkgyTI6Q5GgYEWhQ2+4WTquDqoQUAhsRgQkSSYSLOUPUo5ALwVyqYiId4UQKpBkj2XFd+h3QWo5JQfnvHPEuyekzER0c4MwgXSDk4RCHCCY3FMSXhCtFrw4XP6SoITR4/DPIQEPKLUMABBdpnPojIGL38NgkFxV61wtk3kYJEcLto5+bsYLsbUeOockW1q2gyS3RarQVDy6ce/f3jGEDRy4VnGarfV0N1e/ldyiAMi7M/5zxMx7L316kNvQjSSTYoiqqUkyTNFEqTOjV4t8rXQsgRWgH6qJbx6B8ErmDgziyoZLl7lPmJBkyOVS5htB1IYGQCW5+OavnDqiQmAzI0BEF5aMAAsSLCPF0vnGEi4V4v1C8glGK5L0M5BIcEuMHZRAR2TV1Tm8cFULJPki+YVMHBbjTJAbE445od65M5EvOFYASaBKhljKF2VBwn5JdwxZZtoXvv+yCHJXp55cchwGhehchOWbkHOEGmdi0er9l9edKEiyCcYdWFq7qMvgIIpWsx/swbssmHz5X8cypsDNC9ucnRRJ7imCNAOf+9qUD++64N1BTgMM1xXlQV3TlGbugX4rPEwXUlWAY6smNi8C4fXsCMKQRjmIEMuBRU6GOqLMiiRv3gumjq4Q2FIQIK2vT2SXFHrZrhKtwCVHyrWISIZJfaG8iybblMAnV6pCkiwitZQg7tPn0s4tJNnCiUfomjU5Sc9ZyQrKlHQgQ8SXbN9E9FqQ7MCVJyDvRJTpOyYn2QY5MocJ6OFP6fYjT446GbheKJJcuLtPYKqLWgy6RppkGntMNJn94O1w4KsTz7vtkMIdrO+2pEhyAa49XzJn+Ec3nvpl//QqRiU6hbWPTibfVCWJtGW0/JQVLwsiTeGyu/x7qFEuQEdUE1sMAl1iIzmDhBgqcr2x1UR/i7lmqiMKgW8UgRzXCAqmyC3HNaKLQ07uZ2Lk6HCrCO3aJOmVn0mCyoSEo4Oo5iQJh5HkXE3wulbFukolZNtdAz3SrWJddpYdJDlnxTQ3ebmzX98o6tvOwQJ3FCLJmuHA92VUf7XWHwMOP+/2miNOPmfbOdnNdyaKJBcAe17/WfGcP562rKx1SSnVrieibOoaqKgQ5zG5LAWa6blwKdFYSC8CSzh6iSmiVICroJpQCCgEFAIKAYVAH0FArBRocLkLppPkxRYVXmv1/hh+9NSTyw464q99BIlePU1FkgsAL+dcn3/p9xfEGz4fCScrSLJBZXBo1h0sp3UnyWTh0zHTVyS5AFdBNaEQUAgoBBQCCoE+gkA3kkyKZEvTUGf0x4RTbzuITT7gtT6CRK+epiLJBYJ30bU/e8NfPHNf3c3I8p3kaEDZxJSlLMx8ukaSJUlWcosCwa+aUQgoBBQCCgGFQN9BICDJlLBHkWSX22C6gYbIQHfSeX/diY2YsKDvgNF7Z6pIcoGwXf3nsx9cM+OVEyN+GhZJLshmR8jLooElmDSL9zUS15OeTJHkAkGvmlEIKAQUAgoBhUDfQoA0ySRl1yFIsu17onhMsmRE84QrHtyOVYxs6VuA9M7ZKpJcIFyzT1976WcvPTq1yGuDJWxzfHC6gZmstBdWVFqLJKuKawW6AqoZhYBCQCGgEFAIArt8EAAAIABJREFU9B0EiGOQSQA0DxnO4Wgm3AE7fTb26ud3ZkxYoqithwgoktxDAMPd+VsPHTPjkT89Wuw0IcYz0Cl+TM45QTlqIslU6UiUMQaZwHdWUypQF1QzCgGFgEJAIaAQUAj0FQR8Bqrl4sNDlunIWgnEt9/zte1++8BBfQWC3j5PRZILhDD/+D97TvvL1PdK0nWIeSkYOnlgkjCZzL4pohyUpw5s4BRJLhDwqhmFgEJAIaAQUAj0QQSE5zXj8LiLrGYiW1SFsvH73Tfo5JtO6YNw9MopK5JcIFj50ncGvn3TFYsq2pdFSnhalhelYmowApLMwUmTHDhZEEmmG7yzfGiBOqKaUQgoBBQCCgGFgEJg20fA52BUvVDjaOMWGq0KTD7yFxdGDvnNDdv+yX8zZ6hIcoFw5suWxT6455zPiurnDS3xkpIki9KgVL6TTN6lH7IfyIR0UfFIkeQCwa+aUQgoBBQCCgGFQJ9CoKNgi8aR0uKotfrh2yec8322+09e7FNA9OLJKpJcQHA/vfn0N7wFb+6bcNdAhw6N/hOSCyYqIfmUitpBkqn2GpHkAnZANaUQUAgoBBQCCgGFQJ9AgKQWvk9ZTjrazGLUxgZ6+5z9+7Fs5Lc/7xMAfAMnqShaAUFe/tDVDza89/iJJfb6SDJFk21RilqWBVUkuYDwq6YUAgoBhYBCQCHQZxAgksw5F3wiaZZiVenwpv0uuW24sn8r3C2gSHLhsETzC/dcuujfd00tcxpgMINCx6JsJG0eo2gyB4MiyQWEXDWlEFAIKAQUAgqBPoqAKMYgIsnNRilaBoz/bI+r/qHs3wp4NyiSXEAw+btPHjProasfLXcbhNyCPAwNcvr+GpJMnynJRQEvgmpKIaAQUAgoBBQCfQIBXyTuUSS5QSuGPv7A/447+08H94lT/4ZOUpHkAgLNP319j5l3nP1+pdMAxnRwl8PkiiQXEGLVlEJAIaAQUAgoBBQCAoFOklzPilF90LH31fzsEmX/VsC7Q5HkAoLJF80cNv3mUxdUZesiGtmyOB4ZwAWRZCLLHBqoCI4faJIpiizlGGpTCCgEFAIKAYWAQkAhsPEI+NA0DdzzUaeXYcSRZ19Udugp12/8/uqbG0JAkeQNIbQJn/Pa2sSsW4//MtHwZXXU92BSbT3fIWkyfFiiJSbKUPuy8p6wN5QJfGpTCCgEFAIKAYWAQkAhsLEIMJJ1UkEGuFhlVWL8ydf+OLLr4f/a2P3V9zaMgCLJG8Zoo7/BOdfmTf3JR9qyjyfFbRsWd6HBFvu7LCp+krMF3dCuTkQZ0H1FkjcaYPVFhYBCQCGgEFAIKAQkAhRkYz645mBVpIbvevbde7Adpnyo4CkcAookFw5L0dKye05/tnX2Wz+MZtsQF7KKbBBJViS5wFCr5hQCCgGFgEJAIdB3EaCqvRR50zhWxwdkJl/+0EhWNWZl3wWk8GeuSHKBMU0+efU1i//71CWxTCsSmgfwrJBTSLkFg8YplKwiyQWGXTWnEFAIKAQUAgqBvoWAIMkMns6QrBixeKfr/rwjY6OJdKitQAgoklwgIMNm+Ov3HDP7yb8+mkg1oUhzBEmm5DwvIMmGr0hygSFXzSkEFAIKAYWAQqDvIcA1UYPBNnXoI3Z5bcRFjx/U90Do3TNWJLnA+PK5z06Zce8N7xan6lGM7HpIsh9okn3ovlHgHqjmFAIKAYWAQkAhoBDY1hGgxL0sGDKmhQF7HHZ/+Um3/GpbP+dv+vwUSS4w4nzZe4M+vOXyRWUtK6wET4HBBcWOQ7mFjCQrklxg2FVzCgGFgEJAIaAQ6FMIEElOcYb2SDEm/PD4C9mh59/QpwD4Bk5WkeQCg8xXzyt6/4YLF5Y3L64pclugMS8gyRFxJIPcWpgnIslEljWuIskFvgSqOYWAQkAhoBBQCGzzCGjMQIvHkIxXYNfjzvwx2+sEZf9W4KuuSHKBAeWcs4+vP3mmsWj6xER2DQxN1lb30ZUk+xr5JCuSXGD4VXMKAYWAQkAhoBDoEwjouo5mz0BTrBp7nvX7XdmYQz7qEyf+DZ6kIsm9APaCu373bHb2Sz8sc5tFhT0qGsJ5RNTeCyPJkiSHxUR6oROqSYWAQkAhoBBQCCgEtlkEqNpeM4+isWRIeq9zrhvJtttl1TZ7spvpxBRJ7gXga5+87ZaVL/313CreAg5HHEGR5F4AWjWpEFAIKAQUAgqBPooAYwwtejFa+u24co/Tbx3FhgxJ91Eoeu20FUnuBWgzbz7+m7kPXXNnDW8WJJlT2WluiiOZgSaZCu1JuYUqSd0Ll0A1qRBQCCgEFAIKgW0egRazHO6IPT+acNG9u27zJ7sZTlCR5F4AnX/yxv4f/em3/+vv1oPBF4l7iiT3AtCqSYWAQkAhoBBQCPRRBCjjqdWqQHyXw/854ldTj+ujMPTqaSuS3Avw8sWztpt765mflSSXRDTGA3cLkypHqkhyL+CtmlQIKAQUAgoBhUBfQ4BIcpNZjuHf//VFJT84/fq+dv7fxPkqktwLKPPaOYkvb7vgS6NuXjVjIo4MH4ok9wLUqkmFgEJAIaAQUAj0SQS4xlGvlWHSL6/6MdvjSGX/1gt3gSLJvQAq51xbdPVRM7B01kSDUz0cHx4zhP5YaJLhY/3uFtIybv1boGHmWuCOsfEnQG4a3TeKbq/9Z9kHru6OjQdXfVMhoBBQCCgEtgoEgthVTl81cLahsRdYe7/OJja8v7bW/iJfibacYzPetR+547Affj84LNM4VrNyTD73tt3ZuAM/3CrA38o6qWhQL12wr+48/fmW2a8fXsHbofMMHE0H9xkiriYeCM/wQI8C802Aa4JIE3mWDwv9JyPQwRMkCSsRY1DxEXqwmEgIlPt1bkR617UJGzpqmcmHkn7XOWD4vvgZbqK14E0gH86w/fURZ9neel8vwcMf9qv7S4YH/emly6CaVQgoBBQCCoFtFIHO8WRjE+DlSLXWfpyBorLhUNgZUJLfFyMuBZQCAhseLXfc40FNBDG+hqQ3SMwXQymN88G/KWBGx/AZC4Jd1Lgv2u/gAsIVi4uxn8Z6rskxX/ZN9iCia1hjVqd3uvi+7dngCcu30cu8WU9LkeRegr/+n1fesvq9/5xb3F4Ly88ga5DDhSZIMj0Etu7AYxwGt8QNLx/a4JHrmFVS0l/uw0+/E1EO/8aEznl9m/Rhpgex80s8J25MjxwR5Fzi2n02vDGz4y4EO6cz9HCHJL47SaZjiodfkeReugNVswoBhYBCYNtGYFNJ8tpR2q7keu3xrmv4RxLltTENo730MyTY9LWQHHcl2uG4TIS3kySH5Dg38EUWb2Kc9OVPj8g8o6i3pG6O4yBdMWrl+PP/qezfeulWVyS5l4C1X7zzN/Oe/fudFXYjLJ6GbejiSFGPfvqwDVtMBpnHxUPHwwgx13NIcM58VdjF0RPqdhBP2k/zZWSZ7OS6PqjSVUNeYNpX/k4vifB3+tzWAS+HaWvdNBbhzDecuYZwyV0kue8uy+jyWlGR5F66w1SzCgGFgEKgjyOwIQvVbhKKrgEhacNKxDj8e0cwJzfYE/zeQX5zWBONjyIQRZFeRgEsGe2lsVEEiQJCLcZq8aknf35NcEseLlihJX7AGBjTxc+QMPu+D5dxsEQcfMjOHw2/+NHdWJgA1cdviUKfviLJhUY0aI+//9j3pj9w+//191theRlk6EniHBGXmKoHl+QWmguTFBYhSeaGmFmCG10iyOEMU4MHBkmStQ7dknwgJRUOo7PyX+FDLR784EUgHtaAMBM5djQiyeFDK9uRLwp5a0iSLKPgnY+uXDqS3+qkxF21UwEQiiT30h2mmlUIKAQUAn0cga/LzVmHxrj7qimNfTSCdazN5oyPhGyu/EJEiYNvhmOd7oerwBpolZbkjHKfrhHq3DGbaHTYUm5ku2NVVZxTEN7yAF2QZCbElbJl+unD0Q00aQaKx+/79PAz7zmyj98JvXb6iiT3ErR84VtjP7jt6k+K0w0sKjTJAFHfiMehMw+e5sFnLgyPBSQ5ILrBw9HZLR6QWklkw1ko/aSH29XlgxxeyI6XQM4MO5Q1hCQ61CfTPjp3cyQb3aUdnWQ4lzSH+mhBvEVFwVyi/PXasLU1yb10AVSzCgGFgEJAIbBNIyAjuLkSiHVkx4hV2HXD4HXI/TrHre7R5nDPQM3cpSHSFncGioRiOBgPu/cjTLinQJgML4mRm1HULFgFDgJS4vNg/I6YJihq7LsO4Lvgng+yldXBkTbjaIhWYuTBx9zQ74gLLtymL/RmPDlFknsJfL5qZtVr1172RZnbUhLz0uC6D8PzEHUcGJ4Lh2XBuQdLI5bbjViuZ4kojAJ3PGLMB+UB0pKRmGEKvVRuBm2QpBcI/+nh84QOWP5HeQYmJQoE+4Uvm7VcLYI/yM/lS0lucvmIZsOdUg9FknvpllLNKgQUAgoBhUDH6CNGvS5yv+6a49A1Yr0J7ULmGI6oIbQUmJIkNozo5oLenW/TN2X7FEvuvtIrNcpCRxzIMASxF1HnkFSv65LKMd11XUA3oGkaGP0XBNEooS9lxLEUpdjnuLNPSez10/vUjdE7CCiS3Du4gvPXjYV/e+3FlbPf2zXipUqYl9Etz0bCcRH1fZiaA033YfvCEy4guYGEoYPodpJc+QjmJAUEV677rLdrpLZzNtuduuYmPNADG2qL5c9ur4GAhIfLUmGrMuNXkuxO4tw9EaIbwBuYEPTS5VDNKgQUAgoBhcA2hEDoOyGDN91cntbvt9QVAR6S5NzVWIo80zhGY1vXMbh77g8FnQTF5tItKlfOKJPmO8dtn6SNOYEqIZzwTXEMsaIbBJ1k8ElqpWGYcKHDZhocmLA1HZ5mwdNNnjbiGfQfXr/r93764/jE7yr7t166txVJ7iVgO+akq+cVIbV8MOqW7pD8asneya+W756qqxuZSTVXOW7K1CmPj7niAdO5D8PngS0bWbMFWuGAtNJDQw9Z+ODRQ6b7rENq0dW+JlcZJR/2UKoRPsiyHR205NRJbcOXTZhxkPvyWTvTN3xBKJLcyzeSal4hoBBQCCgEuiDQ6fTUPSDUafW21spoZ1gqJ7cm/GNXi7i1ItA5q7xCWEGaZuEiJVdwWUC6cxPgKWIsnCmC5PoOos0NaQELIgFyvJV2b5QnxOAyAzY0ZHUD3EqkzeLyFWUDBs+vHj7i7cTQ7d5F1cAvUD2lgbGNMHhW903eCCiSnDd0+e3IOWdYtSqG1JoBSK/ZvmH55+Pa1qzcuWnl8jHtjXXbaelkRcxtNyJOGqaTRkR3ofkOwD1Q8qpPXonBbJSeTuYa0CkSTJmvmrycMgM2p3+UBcvJLo5DoySAgP+S/4VcIJLGcDKLNrglPE9ooQxdz8nE9cF8uXN4PFoGEu1wLr4fbmFb9PfcreOFFUaU1fOd342k9lIIKAQUAn0dgbXGka7OEVIxLMcnuQWSBRorhZ5Ybj7n8MDhCekgA9MBzdDhu54YM0kDrPlcaoJ94VosJBAiis2YtGYTnsaUeURNS3mEzz35d04uFZSPRHt6gOeL8VI3Y/CYjqyvIeXrcIyEr5VWNRdVD1lslQ+YVzNi9KxYZc0c9KtaiEFOHWO7UBKQ2r5BBBRJ/gbB/rpDUZU+NCxIoLV+AJYvmdiy/Itd040rxzYs/2okt9sGwk4X+Z7NxLISzUjpofM8FGsGdF8S2vBBzJ390gMurMiFuYZ02AgT7UJLGS+HyJLVjIg4B4RZvCQCLZSQVQRkWPwMc381Sa7FTDpHMxWSaUWSt5CbTHVDIaAQUAhsSwh0I8mh7GItizURQAqS40NCS0EjskTVNEGIaZWWbNW8wF4tJNY0dhqM4r1MrPhSLg8TxJcCV5SVw6WPMS0LawY8+psP2D4HsywRgiJaTd5UfuBzrGkGaY19VzebSiqrltQMGTkvMXTkO6gZMQ1FNUux3cRWFSHeMm5URZK3jOuw3l5wzg20fVGOFXXD7DWrRrWuXj62ub52x5a61eOcllXDzFRtnCzmNJ8S6ACTMZj08JPWmR5iP8iGDWa8gmAHJJsOSi8Cmk8zPXiB+DTJlYRbfE6JhcEWFjYJo8j00ugshCKTF8JZc8cLptvbav1LX1v4hVDdUwgoBBQCCoEtC4FuVqTdtcmeJ4ksaByj8LDI6wnsTX0fFq1kckeEe4ggh5XtIFZsdUGghbuEI8dEGivpb4YmNcsuC3KKuCTBMuasw9MteFoEbQ6DHykCi5emtZKKr+JV1Qv61QybWzl42BxUVC5AWdVXqBiVVB7HW9ZtldsbRZK33GvztT2jxEAsK+2PpqVD0LJytF23esc1tavGJJsah2eSLYOdVLIMdsaMmhqY54D5NiDs3iRpplmw5vuIkRSDItHB7JpqwYM8GekloBvyBdFdMhFEjokge66kziKKHUSSiTyH0Wff67o6pEjyVnrDqW4rBBQCCoEtDYENkGQpiSDZA0V8paxCOmLQiinlAmWgkZUprYR2uE9wUIxJps9RxS85FpKckfJ3XO6LSLFD0WQzAk6f0Xd9UQ3XjcZLG4sq+38VK+3/2YCRY+aivP889Bs6FyNTqxjbnzzf1LYVIaBI8lZ0sTamq52yjZYByCaHrv5i3sR0U/3k1roVw1ONDUPcdFs/w3MjBncR8RyU+lloTqYjciyK9jCpl/I8F7oeyi9k5R/h6Uj6Lc+DS8tQkYTwfBQkOdQrC0ucdSX+iXl8t9P4esu4jTln9R2FgEJAIaAQ6HsI5Dot0dl3jyS7rg+KChO5FcU6mCnHMapgp3mAlgb3HYhfPQbN16DDBKWyM81C1vHh6Tpsw0RGAzLUlmkAkQj3zOKUWT5sUVHVoI8HDR42t7Rm0KcorfwCRUUr0G+HlJJLbBv3oyLJ28Z13OBZyITBGTF4djkam4d49atHZlvqd0guWzTabm0a3trSPLy9LVXJvaxukv5KoyQ/TzpseA64b0PnHIbmi+QDUmfQyyZry4mxnInnmLaH5a+7pAevw+i9W2WiDZ6I+oJCQCGgEFAIKAS6hVw6684GVWxJZaEZIhrsU0SZfnJdRJQpQY9ycVzdE1JDnRnQyZmCtMUiOh2BL2QTpm/EiputsvLl0YryRYn+VZ+W1lTPQ/9BC1DRbzn6707uEp0+ruqqbHMIKJK8zV3STT8hQaAbFhTBcQa7TXXDkqtqRzStXj4607RmZHL1qmGw22v89tYybrdbmmvDpIQE+DC4jZhGS1ZUDUhm8MpqQAx6IMngHXKLdVnJdZbU3vReqz0UAgoBhYBCoC8jEFaRlVFk+l9nYS2yZiOZhSDJMn0dHrlPUEQ58BtOG0XIwqJIs8dNIxkpqVheVj1wcb8hQ2cW96uZERk4aBH8xApsN5F0w4oM98GbTZHkPnjRN+WUBYHGkgjqWkvQtLoabW2D0dpUYyebq71Msl+qsa7aa2+rSafTVe3JlspMpr2U23ac+65OBuk6RaVFwoOsRCTyfAP/Z6Hgoohz6JIRdKwz169r+ZKNF2Z0L3uy/jPu9Nlc93c2eEyuBT6ZOfv3hq1dR/lTmTAidXVyQAjPdoPXtXshFzGyrCu6L1vqQDEo6yr9QDsL2tB3NL/TjH+t428kDrlXa4N4r+OMN/r8NwhQ5xdyi+usb7dQX98bx9+Erm7mr67//pEd67xfc+6oDqeBwnR+41ao1n2ffV3/u96N69p/LReFnBPqkn9Bz55IEqP3RWdLG3e/bwilr78D1/02lNdlY46/8QhtbD833N/clrrmsXTeT+Qi4TIiuJQsR+8lOZLIn9JRwtd1Dj1iG5bZEi0qWVNcUlFbUl6+OFFavhTx0lpUDF2BaOlK9Cuuhx5pRPX4tJJJbOg69q3PFUnuW9e7V8+Wc66jaVERWlcP9OobhqeTDdu11dcNz7Y0DU821A5JN9cP8LLpCs3JxpnvMdPPIOZnYPh2YF9HCX9B5SMRmSYSzaDpgX+zL72YKWJtUDBA0+D4Tqe3c5BAmDsYW0HyIWmoBSckGQktvZGuWphc6hDzgByfaOHeEXhbCi/q0Du6G3ryezIZJHyQpHVeWKZUHk84fQR67Vz7PUlEaeoQkonO/cJDdTygnOQsQWnDgMFxjQcG9Z2VoTq72HX4k6qXtR93MrrvugVDIjmgBHsQGe8kjZ0lyGXFqEhHdaq1b65OXNbWolM7QYSHSSP+dVXOWndZ2c5BVkyxgv3XdR7/v71rW3IbObIJVAEgAV6aVOuuGY8d9jo2HOEXP+0370/s277ssx0x9thz0WhG3VJ3kwRJXKqAjcysAgog2S1ZoxlpBEZI3U0AhUKiLqeyTp48nWnSnagPoYJNtX4XCGKuo/FidSrQhRaHd+izKf+9rnkKwJwCP4fP8yYg91TdTFawW6vOoAaBSx8kWyZWt04nMnaeXOBh/dtnwIUcfw4tQO25dt4XLv5w8U7xE/ZCk2HNlNGU11zXXo/1p0W+04X4OfljE0NQPzdSnBS/4azAbmtf/BR3vR/7/IZsYB/DsRe3z1bTl+qGl3k1kKpvMzaZPujxmEQyn7WiQG47Brb2RUk0Ya7lRFXNmOXErrhlY19G9Qe7WGAb8VhM1aH7CM4DYLWFBdcbZdbIjhxXDp7nQ+FFsIY5KJEAhGEhx8nLZLH8avbw8b/OHjz9cnK2/FLcf/QNzJbfw/3w2vP+kP97vWy46lO2wACSP+W3/zM+O3uk/xHC5fUCLl8t4fXr/6jW139MXz3/otitf7O+fv04Xa0f5dluVutijCCa+dCYrrMG6VWkVUniG7WGCnPaVwpClKZsPNEGblpdZ6ggyzKQyKHGAETDo7ZazwS4Pcx4hIMugmUG0qw3zV1DSvaUsi5m+6+ZEFDyx8eh3yRyMecgKCfR+B74tuVazWkMKiG4dgwEmJsc66Q8zzJIcSeudsLugYSmfLc0E6R5qh3c4gm2gMOvW4nAbjEOcjhaDoPU1pfFet7dzzFPVxc0tGd0QdhpcGzvwOUgTDj24bSwx8BvezYeZ5DO33UBz8cDku1zHn/eu3yNrZ365bTgrO+Dbf8+DRL5fdLWuPM59PCzbrz9WJnK9hKXqYrfuuXZjfjbPJunYSqWdNciij3HpzoYtRoHZBsg6Cyyj+/0nLLn4VK0TRDFYLRNbGHGN9/IdmJyC/S/GkDMqhAMjhEoow5wReOZ288AQhkgggVdlU7CjvZ5cfzke7ZJNcgeOB75ApT5ifdCCI0RLuQB9gPiEedYL5RvE2HtheF2FE9ezxfz788W518H08VX8ZP//DtMl/+C2ew7CD6/8D77bH+btYdjgwXe1gIDSH5biw3nvxcLkCoHPI/g9W4JV6/u69XlE7W+/vzq5Xd/zDbXf0gvL59k66tzle2WQhUjDyoRViWM1I480ehiwAGdcigZdQ5U24hHYx7klQalMACRJ1QcvKUvGHSbARr9GTZrIKp8kKe6ZOcDSePRHNsCaAa63IXwsPV24ARAEnpGY5pOMZNlO1HhtQj8eRvWTv7HjNuBW46HF89tUpebCw8k9m4B33yuARnNeTgJGiDhAGv0RNGnc14FtV9SWnX7cT1vzZcdEGO/Ze9xC7Lt5Nu1APMM++C5PYcpJ4egoX/JsSLw+RUF9hx+EBpZesltDd4t9y44+T46zrt6khno96GPU9O7Fm92F6a7yeHsDFha0KEnGYjiiZ7KI0/h0BNcux2CZKe9HjOwqd8x6UneyeCALrufQ325aRHkT3WOtfs+1BU8gALbDw455ppOe7ACP1Qv9jh3Jlx8xhoX6bblmIUblYeavS4dyrVRC+or4EU+9UtDi7JmoDKMyhA+pf2dijUyn5kqcEuOdH9pzMKaouwnOhA0S6Ox04CdDBgIh2Mj+hO0LjmbndHgR0cEJtOg8RTLQDeB4mQdFOltHBB0PgfFcZY5gQk3fNBCaj9INuFsfhkvH76IZstvlo9+88/w7Oyr8Pzxl3C2+AYejG4Afl8MusLvYzQZyjxmgQEkD+3io7AAeaKf/+8IgnoKm/w+rF89hNXqGVy9+ixbX39+vbr67eb69ee7dHdP5/tppXXk6QJAKdpSlKIGVO1gYMaZBxFgIm+aaAw0gGPyFfauEquNPM8mQ6H5nv822QuN5WjCMSDZTiiemSxQgshmJsRSracGtwvJWY0TkQPT2smcJ0ULOt0J006RWBXMANUHgMcAAdX56AhgJl+rN3oELHtUCTuR80/0fFeegtrPofZxy5o9QG2dnW3n3n3tljSWISh71S3D0F370WS74zD3robd9wR3z29B8jEuNtvAtKe7bvQej78LSLYA+Vj1mrd3C0gmsNW8uyMg+OjihUEzb//jIovUa2+1UNMEDKfX3a73UJHgts8dIBnpMtgvaQ1sFqstV5djKIgURZ3Hep75hnhtIdhTbOvILdnsaDUg2VAymvLt+QiSsf58f+7rjlfcdAvXQ3/wqLXg+jcH+Ho7pjHwNYtwig1pE0XhmV6Aag8tjY1lPBkw41gl/YDpELodPWx2VfL0Ynk+UiSQRuKTdjBpEqOKBHqiZURJNnCURU+DkKNdFI9vksn0BzmZvjh/9tu/jRcP/gb3738Hs8ULWD64gNnFetATfo+DxlD0W1lgAMlvZa7h5A/ZAqwR/SqB8mIB2/U5pJtH5eriablZfba9uny6ubr8Yndz/STfrs/L/S6Bcj9KfIxrRk60blQ5UKHDx0xNyMejpCs4zGtDDjCTBVI+rLcHJYQw25LxuqCz2nKnQ0xLarMX9n4SpxeRsvWadYzbBcndydNO2ggyeZI9nFzbyba73dujAfRAUDPZO4j6mIfU0j0wCAk5lkyWMJQTu51Kz2O2mw0nkh+RS0Teb98T3m9fffx8iKdP+G/vAHfWp2dB0LF2fYw+cHiefRf2yPH63LYOeJc+1YeXb+vNduki/E6O16aj5OicQkFoffBKHs3joNmCY8vsfJOnAAAOEElEQVSRtfc/vG/7ZF0A2N3uvx1eOxU9QR1qsogakNy8RQtwT/QPe16fDsLftx5h9+/+YgAXxxjUbO3OO04tN5ppCajGYDjFPd407wKhJ/f0ThTHYhjQbrzFbcyFpnEKd8mIMGZSLNO4hNxhACiUBt8TIAR7rNFXQY4AEFBKH3YyhMz3ObkGCO2HcRbNl1fTxaPn4XT5z8n5o2/D6fzrZPHoW7m4/wKm40s4H18DfJEP3uB36fnDtT+XBQaQ/HNZerjPB2GBuv6/AF5NRpBdzSDdLmH1+jHsV4+r9fpJur55sr1ZPVmvr59tVzePil06l1AnXlVKzE6IgI4ANEa9EM9OEaOiqpRJWcoMWeEjaGY5PJ1n9B16s4X1SuNeJQYh4jk+HmkD1w6N5HAi3YneTN5MV7AR883U7cIYntxcL5Xj0bKAtQU1fGkHLDv3pWc3n0OupeHnHgHELTezHXLQo88+pj6oaKvfYjYGR90AMCdA0gnIcukt1kOHAaB9jzAHXjFvvK/a0dqs+0b6YLefvOBYwNipsn6KDvGLgmTiw9t9ku7T9CeWUyAbJblaYGiXLl2kfsgKbgkinBGNVSNuU2rpgtU3s3w3TuBw+YF9BMF+N3DPabtOn2uUaJrv8DoEubgYd+vTgmSmNvE/Oocan7ujg1QV3dCdLODnNspW84Q0QXBOUB6NXR5ljkONYMw+h7EReD/SDkaXAHmoBfgBUiGQkoQDnyhlMF4lk+nL2XL57Wg6ex7de/BtsJg/F8vz72C++AFG8WsovQ08+69sAMFv1s6Gsz5sCwwg+cN+P0PtfiEL1PXfI9ioCVync8iKe7DZPMhurh9tNteP0/Xq8T7dPS6z9ePdzeUjXe7mar8f1yob4ealrBSIqoCgLiDEhCxVQd/JugSJxzEI0QQHlqjiYbZreZKze6xGz5MmSgZ4Lh+4E6DU8ZJ1uYsdT2kP7DZUDuOpOmlqx5vWhwrdCd4cPeo2bQPc2vvgdrZupOzc+/cBOD+vA448BhlEN8EpvGpVByxI6HqCObyTPd7thwH6cU+c+xingq8s5eLQdl1LvS9P8rt2j8PQSON1vKNgyw0m1u6RAMfb2wkX7i5m7O0s7aEDG52FGX1vQTH94YLGu/zKh8f7nmD3DAts8S4H7dE8s6hcqsObvg1ux/h/iYts0+VdtQ8C32axarnMtq8151EJLaebdYBNGmb6XbAcmofUB2E0g3Fx7oMnBNQygpX2QMmwlsFoF47GN9Fk/sP4bHExWTx4ESXz56PZve/FZPoiOjv/EZbnFwCwhuXv00Em7U3f9XDex26BASR/7G9wqP8vZgFW7PhrADdFDPt6Dtn2DDabe5BeP8hvrh6q/erRzauLZ1W2eZan6aJMr8+K/WZeldnYq6rAg8pHT6T1lPEkyJ4p6pikjcwfBmOWD0xIgeEeBc214NEGunU5lAhGqcCGe8mlngYVHVDgeIb72+LWk90FNd1XcnwrnUEvclIZjPRAcE/C6xTIJLoGPsdJekUfrvHfluNt7WRr3L+PawcXZHffy7Em+LGA5AaedtrDXbQNK5HX0iW6V5zyHNtFSn+x0ljQLOS6baZtpwTOfV4UmZ7RAGUG6121jeODg21v7dHOgqjTmLue8j5YxkUaP+sRi/XaJMvAtf0ZAW0ufFDm0uao0+/b849P1db+FiBTb/AkgWXtCe0FoyIYxzejyewiiqev4mT2Yzyb/jidnr2A2fx7mD+4gCS+gOjsGvTiCr4YaBC/2IQy3PiDtMAAkj/I1zJU6tdmAVbv+DqEGxjBfjeDLDuDfLsorl6fq+zm/vZm9XSXbp7u0/V5sUuXRbpe6jybqX2aCFUmolJS1Dj9GboHSsyhdxoBA4bGsFvOAG72jFJIEn5dIb2DPaYIu5GDSBzqGkCiKggG21gvs5nI8W/iXOPWLAVYGa1Ug37o+0oA1FG7HYweWc8DgWXgPbFG2gRBmrTl+J1Hx3wOGPIx4IdBBgdFtj/p+gMed9syUJKKJfUY9LRyV3yOlfprZPcckGK/s+X3/254pY4coEvXaCX/Tg+hNsrf1ovu1Qfzjnf/sA4/XS/ol+3aFe1uJRDtedZ+VlP8VE2wXdjnctUT7PmoeNBojrtLIccOrgWtl79TPwdxcxPBNmv4/Bhia9uIs1NwsGPQtGsO0GVVGsOJd8pHqTNqo+Z8PA/7DAfAtTJqrIKDyg3cz6xHvvVMYwpkIC4va/56xNu1HwzcxbavkM9rdOAx8gGD3mjZ6wv+h9/R78z7xT0qX4oyCkcpROM0Wjx9KcfTH+Nk8jKZ88/RZP5jOFtcQjJ9DfHkCvRyDQ8fDkkyfrruNJT0CVlgAMmf0MseHvXjsQB7qf9HwOWDERRpBFkWg84SAti7/RKKfAplNoXddgq6nBRlHpd5Nsn2u2m2387rojyrlZpku21cVzqpdBnrUkWVKkKlVKjLUoCuvJEvKTCRkQGCXKPmgT8rTVJ5KKGHvOuqwiCeVkuVwB/SHBBIErox4BtBa8WAXSIAMLJ7RItAioQFLLTlTukMOmCYAI4NaGpAMIcTuUAYLaQQaPcSIjDk5jI4Sv+IIglJlvmk/2pBUQeQ2/S2RhbLgkbyZBKPmekdWL4lKOD3rPrBkIl0Zp3n4IVFd8htpAXfU9N0Nb9dAGxvh+/VBYVdgMiqB825mD2TdMFxoWY9/4dKLwi47ccm8cG/sSR899ZexAnvbTNYCoa9nuyLdFlHZ5eP8f3Rk9sCT8PZdRZDyLu1H/I0m0BSWuRg0Bsq2jTnMyeXtSGw3XCiIcreZlzNrFAjwDPqDznaj1aiRNph6gkYmgP4kClN1AZfhpWUYSGDMJNhuBO+3ILwtyIap1KGmzAercNxvB6Nk00wjlI5jm8gjK4hnq0hClcQRmtIog3I6QYA9hAkOTz8M/J+h1TJ76nvDMUOFqDxcDDDYIHBAr9uCzDgBg+eP49gth5Duk2gUAlodS+/Wi3rMp8Xeb4sdtuzLE2X+T6dq/32rC7y2X67mkOZn1VZnug8G4MqA0+roK6U9KD0Ar+krGWcWYs1ZQk2oiKICXTE330EzRSohICaPc6NuofxajNAsxvXrWoEJo9pgDh6tQ0oJ0+3H4KmmC2jEmBBvAXJRrqrHegYNBHYBQmeHyGUdxqAhXAGXNlsZASo7GKAPddoVY0AjlA9gy7y6GN9HN3g21rX3RnV3q1t9j3lLsGGpbwsxurSBex5rieZHxFdp+zJJTkxlR8GrjVeXjQTA2YGmz1OuJFaxLZj6Q5u0BkBTzJ19+1R20FtXwyIVdj+zK6BvQ+BatQZ9sEPMJkFZ8VkHXPmpvuoRMP59qgsS1tQRrqMgtUERhgEJHFGUnG+LMGXpSeD0gvCXe0Hm3hxvhFBtIlG41WUJJdxMr0YxclVkCRXfhBehfPFCmS0gjBYwWi0hbpKMfUxr6FOaYm82zsfrh4sMFjgp7PAAJJ/OlsOJQ0W+NVZgGkif5XwfCZAvYpAegkUWQz7XQx1mcDu1RT0fgZ7BNLbe/vdblbk21m+y2ZVVUyzNJ2gJ1srlegiH5dFFitVxlWporqupSpL4dfE1vQtCCWPrAmmCwRSN5hTjYohBOxMYgbSp6WAJJMogagRhndNHkFDLyFvYks1cbMSqpKBE38YvFPaW0fho+WMm+PkSeWAq9JwYDn6Co+jlBYDdpvAoU3o0MoE2obyvkGyvY+V/WrS/bqZ1Ug/txEKa+kRHXDapmp3aRVR0C4wLK3CMuAx5btdTPST6Vimr90dsCCZvbGGSkGBZ8zNp8QUuCjC9ZeTGQ4l1EhlwqQHb8IOkQaCntxS1eCJyhOyEoFUIpBZEASZFGFWCbmPp4uVF4TraBRuomiyluPxKorHKz+Kb/wgWEN8hiD3CuLkBkbjHYRiC/H9DSxHJcBLBfAXNYDdX92wNzzQYIHGAgNIHhrDYIHBAj+LBRAUww8/hDDaB0QhURCCVyRQljFkKoZiNy7yIimL/VQXOVJG4v0ujSulJrrIJqrIx0plcZ6XiS6KkafKcbHfjT2tx7pS41rVEioVVrr0al3JqlIhbdZXWnpIoOaEMB56nTlxjIZkJCj1ud3O53Nq9kzXGiJMu0uebA2I0CzAJqBYaUAdbEyPbkGypQEwT1dDEARAKcoxu6KT0YwXApisweHUGmrG27yMvi+yH3ho6SmkQmEXE07GNaUUYJ4IApqYFQ25swaEohcZebDsuWVusethxu82pSLOLIFwO5tQdjZO116UmvnsPoPpRqYMr0FPrsZr0Tsta9/3C/BEUfsegtrS82XpywD/7f1A7oMwKoIwTmWIv4epJ+VWxMm2ksEuCKM0GkVpGI1SGSapiIK1EGEKSbIDKXcQRjuo4xQivwBdVHAfCs/7U/E2th7OHSwwWODTs8AAkj+9dz488WCBX4UFGhoJ/LcH8Dsf/jH3YV4EsL8KQCA+XkVQ1AJqHRKHO9cSqmoEWoVQ5iOoswjyTQgqi6AokEoyBa18qPQEylJCpUPIsjFo5YHWs0rn4GkdV1UVKKVEratpXRZQV9qvtU6QRYJguKqqUa2V4MBBhd7yUYWg3PisldJRVamAghwNp9YAWPKuv83LeQOQjOBzh/xoAqkGiAshKl/4uyCIQCOnofaQf16A8Avy6PuylgguMXU7p1jf+r7QmF5Y+P5G4O+RLOrxfK9FUAnhbXwpMVItBSE1yNEepMhhHOcgRQYyXIP0NfjhjiRZpNiBHJcQzfZQBTmMxgUEwQ5kUUApNEwCDWlZwhdTDfAXywkZKApv0ziGcwcLDBZ4Zwv8P5p478FnavAE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 xmlns:a16="http://schemas.microsoft.com/office/drawing/2014/main" id="{410B5DA6-8A0A-AF10-AA3A-C2D414E4E114}"/>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10036367" y="4830252"/>
            <a:ext cx="1943945" cy="1855584"/>
          </a:xfrm>
          <a:prstGeom prst="rect">
            <a:avLst/>
          </a:prstGeom>
        </p:spPr>
      </p:pic>
    </p:spTree>
    <p:extLst>
      <p:ext uri="{BB962C8B-B14F-4D97-AF65-F5344CB8AC3E}">
        <p14:creationId xmlns:p14="http://schemas.microsoft.com/office/powerpoint/2010/main" val="30770994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DD7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535" t="3519" b="67636"/>
          <a:stretch/>
        </p:blipFill>
        <p:spPr>
          <a:xfrm>
            <a:off x="0" y="0"/>
            <a:ext cx="12192000" cy="416351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415" t="74335" b="4544"/>
          <a:stretch/>
        </p:blipFill>
        <p:spPr>
          <a:xfrm>
            <a:off x="688571" y="4163510"/>
            <a:ext cx="10814858" cy="2700645"/>
          </a:xfrm>
          <a:prstGeom prst="rect">
            <a:avLst/>
          </a:prstGeom>
        </p:spPr>
      </p:pic>
    </p:spTree>
    <p:extLst>
      <p:ext uri="{BB962C8B-B14F-4D97-AF65-F5344CB8AC3E}">
        <p14:creationId xmlns:p14="http://schemas.microsoft.com/office/powerpoint/2010/main" val="33407042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4573" b="38031"/>
          <a:stretch/>
        </p:blipFill>
        <p:spPr>
          <a:xfrm>
            <a:off x="0" y="0"/>
            <a:ext cx="12192000" cy="4544008"/>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422" t="64567" r="14064" b="21742"/>
          <a:stretch/>
        </p:blipFill>
        <p:spPr>
          <a:xfrm>
            <a:off x="1" y="4525347"/>
            <a:ext cx="12191999" cy="2323322"/>
          </a:xfrm>
          <a:prstGeom prst="rect">
            <a:avLst/>
          </a:prstGeom>
        </p:spPr>
      </p:pic>
    </p:spTree>
    <p:extLst>
      <p:ext uri="{BB962C8B-B14F-4D97-AF65-F5344CB8AC3E}">
        <p14:creationId xmlns:p14="http://schemas.microsoft.com/office/powerpoint/2010/main" val="4587575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and a cup of beans&#10;&#10;Description automatically generated">
            <a:extLst>
              <a:ext uri="{FF2B5EF4-FFF2-40B4-BE49-F238E27FC236}">
                <a16:creationId xmlns="" xmlns:a16="http://schemas.microsoft.com/office/drawing/2014/main" id="{F3D6344B-6429-17C0-0070-1B9F4AB725D6}"/>
              </a:ext>
            </a:extLst>
          </p:cNvPr>
          <p:cNvPicPr>
            <a:picLocks noChangeAspect="1"/>
          </p:cNvPicPr>
          <p:nvPr/>
        </p:nvPicPr>
        <p:blipFill>
          <a:blip r:embed="rId2"/>
          <a:stretch>
            <a:fillRect/>
          </a:stretch>
        </p:blipFill>
        <p:spPr>
          <a:xfrm>
            <a:off x="-1" y="0"/>
            <a:ext cx="12228083" cy="6858000"/>
          </a:xfrm>
          <a:prstGeom prst="rect">
            <a:avLst/>
          </a:prstGeom>
        </p:spPr>
      </p:pic>
    </p:spTree>
    <p:extLst>
      <p:ext uri="{BB962C8B-B14F-4D97-AF65-F5344CB8AC3E}">
        <p14:creationId xmlns:p14="http://schemas.microsoft.com/office/powerpoint/2010/main" val="27986864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5522" b="6857"/>
          <a:stretch/>
        </p:blipFill>
        <p:spPr>
          <a:xfrm>
            <a:off x="-12443" y="2434650"/>
            <a:ext cx="12204441" cy="4591301"/>
          </a:xfrm>
          <a:prstGeom prst="rect">
            <a:avLst/>
          </a:prstGeom>
        </p:spPr>
      </p:pic>
      <p:pic>
        <p:nvPicPr>
          <p:cNvPr id="4" name="Picture 3">
            <a:extLst>
              <a:ext uri="{FF2B5EF4-FFF2-40B4-BE49-F238E27FC236}">
                <a16:creationId xmlns="" xmlns:a16="http://schemas.microsoft.com/office/drawing/2014/main" id="{410B5DA6-8A0A-AF10-AA3A-C2D414E4E114}"/>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100000"/>
                    </a14:imgEffect>
                    <a14:imgEffect>
                      <a14:colorTemperature colorTemp="1500"/>
                    </a14:imgEffect>
                    <a14:imgEffect>
                      <a14:saturation sat="0"/>
                    </a14:imgEffect>
                    <a14:imgEffect>
                      <a14:brightnessContrast bright="-97000" contrast="100000"/>
                    </a14:imgEffect>
                  </a14:imgLayer>
                </a14:imgProps>
              </a:ext>
            </a:extLst>
          </a:blip>
          <a:stretch>
            <a:fillRect/>
          </a:stretch>
        </p:blipFill>
        <p:spPr>
          <a:xfrm>
            <a:off x="4997699" y="63121"/>
            <a:ext cx="2184159" cy="208487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598" y="181819"/>
            <a:ext cx="1776425" cy="184748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897" y="181819"/>
            <a:ext cx="1776425" cy="1847482"/>
          </a:xfrm>
          <a:prstGeom prst="rect">
            <a:avLst/>
          </a:prstGeom>
        </p:spPr>
      </p:pic>
    </p:spTree>
    <p:extLst>
      <p:ext uri="{BB962C8B-B14F-4D97-AF65-F5344CB8AC3E}">
        <p14:creationId xmlns:p14="http://schemas.microsoft.com/office/powerpoint/2010/main" val="3064547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0434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078853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descr="data:image/png;base64,iVBORw0KGgoAAAANSUhEUgAAAakAAAB3CAYAAAC5b7+wAAAAAXNSR0IArs4c6QAAIABJREFUeF7sfQlYjdv3/znNc2milKlSSoNEikokyZRZRBGlKGMaNBHKGJEUUWTKHKFS0jxJoVApNJAUaR7P//c52v7n9kXcy73ce97n6Tmn8+5377XX3u+a19pUCvNiYoCJASYGmBhgYuAXxQD1F4WLCRYTA0wMMDHAxAATAxQmk2JuAiYGmBhgYoCJgV8WA0wm9csuDRMwJgaYGGBigIkBJpNi7gEmBpgY6BEDNBqNSqVSaT02ZDZgYuAHY4DJpH4wQpndMTHwb8IAjUZjKysrY5eWlm6i0WgcmBuVSm3FZx4tj0OJqkT/zryYGPhZGGAyqZ+FWWa/TAz8Zhioqqrif/z48ZDAwMA1Z86dNe3s6MAM2jm5uDqVVVUz8/PzlRobGwXxY2xU9CgVFZXHoqKiLYRp/WbTZYL7m2CAyaR+k4VigsnEwM/AwKvCQrH39fW8Pvv2eYSFhVmwsLBQ2traKP0G9O9w93Czr62t509OStK+dPnSNKNJRnenm0y/4LrJzbuxsZGvqb6eoqCk9MDEZPpl0znzjqqqqpYBRqZp8Ges1H+3TyaT+u+uPXPm/2EM0Gg0ViqV2jF8+PDU3Nzcke3t7SyrVq0Ktre33xNxPWLWjh07vZwdnTasW7duz7NnzwRdPDxO3oi8NuFDzXveY6dPLrZctPj4sBEjCtauXe9xOMB/Zcnz5/127961VttAM26A0IA69P0fRi9z6j8QA0wm9QORyeyKiYHfCQPJyclqpqamt16+fNl79OjR95KTkzVKSkq4Bg4c2Lx3317X9es3bPHc4rXVY9Mm99i7d8fZ2FiHFhUX933W9JTnSUzhODPzRecSk+6oi/KLvjIwNrpTVFSk0dzYRBk0SCZ/iKLC42uXrsz+nfDBhPXXxACTSf2a68KEiomBn4qBsrIykUGDBlX1EhGurnz9WkRCUrLKaJJRvPNGJ+devXpViYmJ1e3Ys8vDcaOj57p16wP27Ny5csxYvZzkxAQVBydnf+cNDpts7O3O9B/Y7+lOL++1ew7uX7d+7bo9SWnJWgf2HbCLi43V3+mz02X6lCmXhYWFa3/qZJid/6sxwGRS/+rlZU6OiYHPYwBBEmJiYh+GDR+ec//evWFFRUXio3XGPKh8/br3rt27PKfMnB3q7LA+6Nq16xM6OjooG12cdx0PDravevOGk52Do2Pdhg37E+Lj56YmJvaldFJYouJvT5g4fkJ00cuyfrJ9+5YOG6GR+eTJE43m5uZOWxubAH+/A6uYa8HEwJ/BAJNJ/RmsMZ9hYuA3x8CNGzfGmZmZRSsMGfLgVFiYNkx8WQ8fypibLYjIy8tX5ODgaKdSqZTpM6ZfmTJlSnhnZycbhcLawcfHTcnIyJT39du/qaOjg7Ozs5NmbmERrDVc49EKK6t9J8+cW7Bo3rwze/0POK2zs/Pe7bvf8eyZ03OlpKWe95WUKl9rZ7dbRkamjJlz9ZtvoL8RfCaT+huRzRyKiYFfBQOqqqoPcnNzlSlUCi0mLkbXYKxBBkLJZ86dcyE3J0fr1LnwsdwsLLUqKirvqFRqGyPcL1686PWmpbaXhpzy84uRkRMWLJwf2drUzEqh0Shjx+pnnjlxcvKbd++kR4/RTrwTFz9Gpl+/4jFj9dLz8/PlKR0dHbHxd3XH6epivPZfBR9MOH5dDDCZ1K+7NkzImBj4KRgoLS3llpOTa3BwcNglKCxYfSL05OJ169d6D+o/qMxk9uxLrps2bVq3evVhDE6iAL8GyPXYWO23byul7t3L1gwOClq5YIHpeRVV1Qf2NrY7V9mvCVq/erWH25Ythzrb2zs1NTVTHDc67Joxc8ZFfgGBSjfnTRuRKNw1FrOqxU9Z8d+7UyaT+r3Xjwk9EwN/FgOdycnJmqNHj8703e+7Ye2atTu5eXjamhobObZ6b3dzdXLZ2lPHn8uHOnH69NTFCxdclZCSaqmpqeEaqqz8/Fhg0FRDo4m3d3j7uFtYWARRqJROPn5+KnxdLk7OXm5ubu49jcW8/9/FAJNJ/XfXnjnz/zYGaJvc3Hy2eXk5Aw3uXl4eW9w9PEeMGpV1KSVZV5pKpWs3f+ZKSUlRvn7jxpykpATdhLsJOqxsbCzsrGwUZ2dnTw8Pj83Xr1+fPGXKlOtsbGwdnRQay7GjwRYWFhYnyFgoxcQ0Bf4ZzP87n2EyqX/nujJnxcTAFzHQpQF1UliotMz7OUNGqKo+RbSfhHS/WhVl5ZzszAz1H4G+kpISodLS0kHGxsZJ9fX13Pz8/G3R0dGjGhoaWI2NjdNzc3MVDh4+tOzQQX8HNjY22uuKV0IiIiIffsTYzD7+PRhgMql/z1oyZ8LEwDdjAEyhk0KjiIiJvV2zZrWP6Zx5YYNkZV4PVlAoepqXr/AjK0Y8efJE8vDhw6v279/vvHHjxgOtra2dBw8etG1tbeUrohRRzcdY3Mh9kKPZ1tbOtXz5sn3+B/w3fPNEmA3/9RhgMql//RIzJ8jEwP9iQFBQsHHZCqujAwfJPnB2cfIbIq/wMjs7W15VVTXnXnrGsB+FM0bT3datW9e4urruZWNjo7KwsLQnJSWpjRw5Mm+kpuZ9gwnjrxoYGZwfr2fwcM26tfv27tztiKjC169f8/bp06fhR8HD7Of3wwCTSf1+a8aEmImBv4yBcePGxWmP0U7bumWry7nL50xSktOm7N/raymvOOTZ00ePZb8lqu/PAOHu7u64d+9ez5aWFq64uDgNHR2de0ePHl0kJiFWNX3y9Fs3b9/WmjFtatyhQwG2S8zNT8I39eTJE34FBYW6PzMe85nfHwNMJvX7ryFzBkwMfDcGwsLC5rl5uPtlpKXLogTS48ePB08wNkwSExN7cT8je8R3d/gdD1y9enX02rVrQ/r161fn6OLoabXc2t/BYcMeu5V2fqmpqUp6+mMfcHNzd9TX17MkxN8dOWbMmKzCwkJOOTm5lu8Yhtn0X4IBJpP6lywkcxpMDHwPBvLz8+UUlRQLVq2xD54xd/ohCXGJuqGKSgWKQ4Y8epSTr/w9ff2ZtjQajV1ZWTn7Ud6joWzsrBS1YWpPstLvDUHFdQPDcVlbvLZuv3Lp0vSIa9cmFxflDZCWli//M+Mwn/n9McBkUr//GjJnwMTAd2Pg1q1b+ovMza40tbbw1n+ooy5YtCDi6pUrJuLiYmV3b0dp9uunUPHdnX7nA/A3JSbGG6xdv8G3paVZNCUpdVhjRyObrpZO/to167w93D08ly1fGlDX0CCyyWmTs4qKSgnzgMXvRPK/oDmTSf0LFpE5BSYGvhcDOTk5g9U1hj1dZLH4wvJly/cEBgasSc/I0C14XCjh4uq0efsWH8/v7fPPtqfRaNw7d/usCjpyZGVv8d4fUlJSlQP8/e1sbFYevHjl4uxZM2adZ2GlUjjYOeoycjPVVAarFP/ZsZjP/X4YYDKp32/NmBAzMfCXMYAcpomTJiXLKsiWRV6+NhkBCpciLxmttLE5Y2dn5+Xi4Lr3Lw/ynR2cPnd61qmTYStjbsfoa2lpPbgecc4gNj5dz2S6yXk/P9+1vYRFa8NOnpwTfO7YIikBqeqfFdzxnWAzm/9kDDCZ1E9GMLN7JgZ+VQysXb/e+/zl86bXrt+aoDZkyDMqldo5Z8HcCzdu3Jh69coVA4OxBol/N+w5OTl9cx9lj3F3cw/j4+N7bWIy/WxISKhN2ctXvRCSPs90zoVzZ8/PupN4R0t/jH4a4IN/q3sR3L8bbuZ4Pw8DTCb183DL7JmJgV8aA4np6aqGE/STZsyced1wvMFNczPzU3NM51y6EH5hakpSiqq2tvbDv2sCFRUVPJKSko1dTIfV0XmD9969ex06OmgUFhYKJSf7nmKvXr3fDBgk/ZadnZ3S1tbWnv0wV1lMQKxaQkKi6u+CkznO92EA2i7kCAhA3/fk/2/NZFJ/FnPM55gY+Bdg4NrNa+Onmcy8zcvD2ygnK1vw6NEjNT4+voZhqqoZcbdjx/2TU0xMTdQ0mTY1uqGhQeB4yPGF8+csPEtlpTadv3DWvKG+gdfC3PLI3DlzL06bNu2CmZnZuX8SVubYPw8DTCb183DL7JmJgV8eAyhZpKA0pPTylQjD/PxHo44ePbqspOjZAB5envrG+kb+f3oCqDM4fIRaVl1dnYTdylW+a9ev2xF9O2qskrzqPSubZWdvR8VNgaS+d+/e5dbW1sf/isT+T8/13zQ+jUbjzM3N7X/nzh3j4uJipcbGRk55efkn2traiaNHj07CoZclJSVcOGyzp3kzmVRPGGLeZ2LgX4yB3NxcKQ1t7SeXzp+fOWXSpPiysjLWJcutLifG39WpKC+V+BUKvtbU1Ahu8/Zy2rPH14lCo1Aib0aYGE+cGnHwkN/6u3cSx44cOTJm48aNvhQKhQVLVV1dLfArwP0v3jZfnBqNRuMICAiwOH78uE1mZia08k5OTs7W+vp6rpaWFgpMtZKSkmXLli076ObmtuNbcMRkUt+CJWYbJgb+pRig0WgsVBbWNmExscaAQ4cX6WhrRldX1/efMFE/Vl9PP+7MmTCzX2Xqfv77Vnm4ex6QVxicG33ztoGFpcUxW2tbv6FDhz6YOXPmFU1NzXu+vr52vwq8/zU4oPVu2bLFY/v27R5SUlLPN2zYsBOHXEpKShYBF/X19cKJiYnjN2/e7Pnq1Stpe3t73127dvVYTJjJpP5rO4k5XyYGGDAAwpKbmyunNkztaS9h4TbZQTIP2zrb+XKy7w82Xbjg/OmTpxZRqdRfphxRYGDgMlvbFUdsbFYeCAoKso2JiRmnq6ubraenF5OQkDBKVla2KCUlZZi4uHg9c6H/XgycOHHCwtzc/Lipqem5AwcOWNXV1fE2NDTwdmm3vQcPHpxDigUbGRnFJCYm6jo5Obm6ubnt+hqkTCb1964jczQmBn45DIBR8fLy1snJyb3R0dFJLi0tFY29Ezeura2NY8sWr42ODg5fJSJ/94R27dqFauq+ra2tlFGjRuWj3p+WllZmR0cHb79+/Qpra2vZY2JijHFGFuoS/t3w/RfHy8zMlB8xYsST4cOH52ZlZY3Mz8/vo6mpiaRr1sbGRgoPDw8Fnzt27HB1cHDY9uLFi15ycnJVgwYNeh0eHq6rovLlBG0mk/ov7ijmnJkY+F8MdBoZGcWHhoaa9u7du/Li1avTrJcvO1tTU8OdkpSsBGbwKyANxK1///7vvL2917u5ue0WFBSkrF271mf79u3rbW1t9zs6Om6RlJSs3bJlyyZnZ2fvXwHm/wIMwLW3t7dTUlKS7pgxYxJv375tYGBgEDNs2LCijRs3bktNTR3r5+dn3qtXL8rly5d19fT0UiMjI8dPmTLlVmBgoLW1tXXQl/DEZFL/hR3EnCMTA1/BAJJhQUA8PT33UKlUSmRkpP6AAQNKk5OTRy+2MA+fMnXqVQdnF8cRX5F2/wkE79mzx37jxo37ubi4OhsaGlhWr159fP/+/UsPHz5su2LFCn91dfXMmJgYAwRRvHnzho9pAvzxq5SXl8enpKRUr6GhkVFYWKj84sULSSEhoXepqalDxowZkz9z5syI8+fPT8fIo0ePTktOTtaMiIiYOnXq1OiXL1/yKigoVBoaGsZeuXJlKqqefA5CJpP68evG7JGJgd8SAwcPHrTy9vZ2Ly8v78vJzUWTl5fPe5CbO5SLm5ty+eol/UkTJsX/ahO7fv36ZH9/f7uoqKiJ+/fvd5w3b96h4uLiEePGjYtdunRpQGBgoE14ePi4GTNmxDMmDP9q8/id4cnPz++vqKj4XFdXNyshIYF+zMvVq1cnm5iYXFdWVn7m4ODgkpeXp7Z7925nVVXVh1lZWeqEIamrq2e8fv1aoby8XBBh6Uwm9TvvBCbsTAz8DRiYM2fOxYsXL848fe60qbubuxcbKxtLcUmJpOlCs9PHjxyx/BtA+O4hoAmOHj06Li0tTSs3N1e3qKhIPDIycgoix8zMzELb2tqEwsLCJjM1qe9G7Tc9gBQBcXHxygULFkSFhobOAgPKyspS1tDQeMDGxkZhYWGhsbKyUnV1dZMCAwPn8vLy1ouKirYiIEdfXz8mLS3NAHlUX6pwz9SkvmkZmI2YGPhvYGD58uVHjxw5Ypl2757GqOHD7+E4jc1eXt7Bx4+t2LV7z6rVtrZf9B38ExhC0Ack8Ly8vH4jRowoALFjZWWlxcfHj9PR0YlftWqV/8GDB20DAwNXWVtb+/8TMP7bx4SQwM7O3gD8p6SkqCG5+tGjRwNUVVULZ82adTU8PHyWk5PT7j179qydP3/+2bCwMFPgBJrtiBEjCmk0GtfDhw8HCgsL131Om2IyqX/7DmLOj4mBb8AAOfm2pKSkz5gxYzKl+klXOjps3D5jxoyIkjdvRNatsj1cVlYmdTzo6ExlZeXSb+jypzfpXlj2yZMnA9esWXMgOjp6ckhIyLLFixcHv3//vpeBgcHtrKws1d27dzuuX7/el1mV4scvzdixY6Pj4+MnlJaWSklLS5fHxcWNnzdv3gU9Pb27Fy5cMIGwIysrW97Q0CCYlpampqmpmfvs2bN+Q4cOfWFkZHT58uXLM78EFZNJ/fj1YvbIxMBvhQEajcYGEw3RSnJzc+X1x4/Lqamu5mJlY+sQERGp76DRmj58+CC6f99+G1tr66O/ygS7MypI5cuWLQsKDg5GEjILogGXLVt2HtFn06ZNu7Zly5aN69atO/irwP+z4MC8eXh42kVFRZt/RIV4xnB+JIBTKBRosB0E/sOHD69YsWJFwN69e90WLFjgW1hYOHTChAnxEydOvHX16tUZaDdy5Mjk+/fva7u7uyM3atvWrVs3u7m5uUdHR+ujLZNJ/azdwOyXiYF/IQY0NEekP3r4SGOL12bHytdVIgcP+Tvy8PC85ePjrS0teSH3q02Z8WypiIiISba2tieWLVsWwM3N3ZGYmKh3/fr1ccePH7dYtWpVQElJiVhdXR2rjIxMbU/zIIy7p3Z/5j7RXr/27LNnzwS/BU7GPsrKykTs7OyCnj9/rjhjxowLvXr1qmFlZW2vr6/nhTkNBYTb2tpYPnz4INDc3ExVVFQsWrBgwZkvwXHu3DmT6Ojo6SIiIo0ocdTY2MjR2dnJToNEwMXVKiwsXPn27Vvp3bt3W3Fzc79//vy5kpiYWMX27dudlJWV84YOHRqDGn1JSUnyBQUFOkZGRtH5+fkyBgYGcZaWlsdcXV03DRw48DWTSf2ZXcR8homBXxwDjEQUddP+7PHqKAgKRzY+q6qq2FfZ2Z3MyMoYWVJULEelUhvBBC5fuzZmyRKLa0lp6cOU5eSefQk1gCkiIsKgqqpK7O7du+Pevn0rVlFRIfX27VtRPCMiIlLTt2/fMmFh4bcyMjIFU6ZMud2vX78Xffr0eYP73edBND0Q7BcvXqixsrK2NTY28nd2dlI5OTnbOzo6qCwsLCyd+IFK7ayurpZ0c3Pzef36NcZrb29vZ1u+fPn52NhYzfz8fNk+ffpUh4SEzGloaODn5OSkV9OAcx+Pc3BwNLe2tvKxs7O3lpeX9166dGkYmef58+fHv3z5UomHh6eltbUVNJoD9zo7O1mBn6qqKtHW1lb2jo4OVhERkbq6ujqOvn37lq9Zs4auuSUmJg738/NbzcbGxvX+/Xu29vZ2gTdv3ggz4BGWLSo6pjvaaDSakJBQ9cWLF2eIiorWfyn6rfs63Lx5c+y0adPutLW10W8hkRapBUimJf/js6GhgcLPz1/v5OTks2nTpm2fW0+AMmnSpOhbt24ZcHFxUTg4OOjPsbCw4LgU+qegoGBnXV0dS3t7eyfC/QUEBD7s2bNn5cyZM6+/evVKDEepVFRUiEpKSr7FGNeuXTOeN29eJCcnZ31MTIy2hobGV4+E+e3NfSRO/6/SEpgN0MePUI3/KizM5/85DDx+/HgAJydnE6RNSJ6dnZ00FhYWakdHB3tzczNnW1sbZ0dHBz4hSbK2tbWxAVoQSgI1CAz5/ujRI2VlZeWsYcOGPUX+yPfMLDAw0Ly9vR1lZUCAQbTo/TL2Dz8RiBcnJ+d7VlZWCop2MpphPjdebm7uQBcXl4NFRUVDQPApFAobLy9vA9riE+A/LSxQevPmDb+x8aSb+/bus+Hn569B9YbZ8+efa2lt5rh26QrdhMN4gWi7uro67dq1azOqQaAfGo1G/wRsIGj4v7OzE/iiPyooKEirra2lz2vEiBEP582bd1xXVzd65MiReYx94yRhKyursLS0tMkoVEr6Rxv0if671oEyYMCAOsCOMdCWVDvo27cv/f+3b99+ggXPduGU3k9XNBq9f2lp6ZelpaX9gfe3b9/yIZy6srJSTFhYmPLu3Tv6vEC0QazJfPA8/idjwgSGvC2MERAQsNzGxiYIsKI9Nzc3pbn5j0XACTyMc8/OzlZTV1fP/da94+jo6L1jxw4naWlpyuvXr+nw4EJxV1zkf8COecbFxY0aN25cere1pPPJS5cuTd+wYcOJ4uJiAU5OTjrempqa6H3heSTnlpWV0ec7efLk6ytXrtzyf1m8SaCnffv2fefh4bFRXFy8Gu9MU1MTd1BQ0PI7d+5o49m0tDQldXX1HpPEf2smhY07cODA99+6eIzcPCIiQs/Nzc23qKhIEerrwoULT+zevXslqS31rX3+rHb0wp9/4aCwnwXX5/qFpAuB8neB90u4QcLnsGHDHldVVUnh5cVFCCshht+LVxAtEDMQhkWLFp329vZ2lJKSKuupn4cPH0obGxunl5WVSXQjHn94FP2D4GEMU1PTMB8fHytpaemmr/W/b98+W1dXV//6+no6ocFcQYDQT3v7x3xKDi5OOuGXlpJ6V1BY2AsUfKWdva+//8F1lM5OSkTkjfFTJ026C4aYnp4+eNOmTb7JycmTEGqMfhkZE5gS6ZfABbwSxgLcgOiB0EF7gAlq2LBhGV5eXusMDQ2T8UxGRoaajo7OfTAZPIf2+ATBRP+8vLz0OUBbgMT/4cMH+u99+vShMyXMDbjCb71790ZkGf15tMVv+A4Y0QZ9vXnzhrJ161ZXomFERkbqTp48+S6BE/2DoQB/mCv6wLOYA/CJvgDb+fPn586ZM+c8THtLliyJTUpKGi0mJkZHA2AlDIPgpTuTQn8uLi4bHB0d9/S0Z8h9lLZKSkrSFhAQ+AQH7mGuuIBDwAwmKS8vn5OVlTXsc32np6dr2Nrahty7d0+p66BJOp4ILvn4+OhMFjC3tbXROjo6eKhUajP2w4ULF5b7+/vbNDY28vDw8HS2tLSw4jleXt6mzZs3u4Hefuthlb8lk2JMyvsWuy6jc/X27dtax44dW3Hjxo3ptbW1AgsXLgxpamriiYyMNNHW1s5ydXVdPW7cuHvfuiF+h3ZhYWGzq6urJVavXn2gi9gyj9v+zMI9efJEfsiQIU8IoQAB6k5c8XKTP3TBoDTRe+xOZECE0A8IKIg3XnILC4sAV1dXrwEDBrz60v45ffr0rAULFlxgZJKfI2Toj2gnkZGRkyZPnnyrpz2poqKS/+jRoyEgrCBcIKr4DqIG4gvi1Umh0e/Vvn9PMZk588aUaVMuc3Py1IdfCJ97LeLa9H4D+helPS1UD9m1y+JIYKBHcXGxGCHWZHxoHJjz1xg85ofx8Pfq1Ud0QAMoLS3F+K0FBQUD+/XrV3Hs2LFlS5cuPQJGQBgKiB6IOGBn1EgIIUXfuIfSSbW1tXSpH5/4jZ+fn1JXV/dJ2yNtMT765OTkbIiMjNQipxNPmDAh+s6dOxMIYSYaE2DAb/hEf/gdaw2TGDc3d3NjYyP8QJ3Q0IcOHVoCWLBe2Fdk/K8JIbinpqb2KCEhYayAgEB1T2ubnZ2taGhomF5fX8+HdcVYjBosnsf/ZL6oWO7k5LTlc/3OnTv3woULF2ahD6wPmCrBP9aa4KC1tbX98uXLk0xMTG4z7FHWkpIS0bKysv6vX78e+OrVqz6Kioq5BgYG6VQq9atCVHdY/lYmBYZCoVDgrBPg4uL6gAKDPSGd8T6YU15envqBAwc2vH37VoiXl7eRn5+/cerUqVenTZt29WtnyEBlt7e3P+Dv779SSkqqfO7cuSdgliAVnnfu3LnWzc1tr5qaWlp6errW98D1o9s+efKEf8uWLf63bt2atnPnTltLS8tzPZlwPgdDaWkpt7Ozc0BMTMz0yspKIQcHh527du1y/FHwwtyVmJioysrKCi2KKi0t/UJaWrrmR/X/d/ezZcsWd09Pz80gUrhA+IjJCi8qYQaMcHVnUp8jyJKSknRpHkRDREQE5x1Rhg8fnnfjxo3xqJPXfZ7A66JFi85cv34dfpPPEnnCDIn2ACJSXFws3pN0mpGRoTRy5MhHYEi4IFWDwBKCjzlDk/hQ/7EuK0w+urq66XfvxH96J+4kJWkYT54ULy87uCgn+54qC5WFztBAxED8QbTBcAAb+v/aRTQ5tEF7/A/iDQuJh4fHagsLixO4N23atOuoLgEGQ4QEtAW8IJbElIW2YACMwgUIMp7BuqItMReKi4tTKisr6W2BP2g+6BPXhAkTbly/fn0a3ruHDx/2VlVVfU20TawjMfN1NxHiWeAAfS5evPh4YGDgUvx29uzZhWZmZmHALRglo6DTXbBh/B9jIn/o+vXr+sOHD+9ReIZ/ycfHx5FojQQvWF/gDheYOP7gv0TleA0NjUdwczBab/bs2bPGxcVlb0tLC/x99GeJNkX66DJxdu7atcvFwcHhm86G+jPv9N/CpJKSkjTOnDmzOCoqyujZs2eyWISRI0dmmZiYXHBxcdn5LYAnJyer2djYhD548EAZ7VesWHEAi7ZixYpguARMTEyubN++fZW8vDzdOdc9NPXYsWNLli5degybIyIiYrKiouIjbm7ut5KSknRvIhZo4sSJV+Pi4qYUFhZKINrknzC54aRUb2/vbefOnTPX1NRMTkhIGIOin4sXLz77LXgibTD2EI0cAAAgAElEQVT/Fy9eiA4YMKB81apVBwsKClTv3r2ru379ei9uXt6Wjo4OjoaGOjZRYdH6BQsWBBLmQpzU3ccqLCwUA7OrqKjoB8doVVVV78zMTM309HTNpqYmDmz6uXPnnnJ1dd2gpKT0xUid75nD39kWAQMqKipZDx8+HIo9AqkbWgUhdowaFCNjIi/+lwgNXmxi2gJBJX4I9GFgYBB78+bNyd2PwsjJyRmspqb2FASNOLsZ1vUPaCG+Hn19/RvID+oJZ7t27XJzdnbeAiJGtA/AAq0HzBPEl84IWD86xq2srI/ev5+t9urVK4kTYafmKcjK3sc7k5iermq7wvriowcPZPh4eOmMBbAQJkL6Azxk/vjERZgiaQvtAvfAkIFvwGNpaXn88OHDy8EkkKiroqLyAowV4xBNBe3AEPEbniemT/RPfCaYAzFnAj7gk/iS8EkYGvrBPawP4HBxcdm2fft2V8AbFhY2z8zM7Cz6R3tG0yjRPkmfhCkjuOLcuXMzp06deqOLyV67devWFMBCNBsCL+Oadd9HRIPx8/Ozs7e37zF0XltbOyMjI4Nemohox+/ff/SIEHMfEb6EhIRqi4uLB/Tq1esPLhP4LDU1NYuam5tZwNiBQ/z169ePLnzgO/CFuc6aNevMoUOHbISFhXuMlOxpb37p/g9hUtCQZGVlYcRnJTWZIiMjJ9y7d28Y6jV9+PBBEFqPrq5urLi4+PvBgwfnBwYGrnz58qVUr1696rKzs/t/zbd04sSJRYsXLw6VlpZ+vn37dgeEMJIS/HFxcZq+vr6e9+/fV01MTBz0ueOIUTHZ2dl5l7GxcWxoaOhMDw8P38DAQDNNTc3M5OTk8SQiytLSEvkVy3fu3LkGhSv/LFL/ynMJCQmKEycZZdqssAl22LDBy9XNbV9BwdOBEVcjjLtvJjLO06dP+3Z0dLDVt7bycVKp7Tdu3DA5dTLMvK6uTrCmpkY4MDBouaaWZoKsrOwLHj7edlHx3m/a2lvZBw0c9OJhTo5Sa1sby+bNng6TJ00+z8nJ2QkHOAcHR4Oji5NfWmqqFi8vf3Peo4eKVBYWqpycbFFHZyd7U2MTLzs7e5ucjOyT/fv32/n7+1seOnRoLRy2jo6OdKmKMSz4r+Dk73g2OTl5hKGhYWJDQwMqFnzSmkAkQFhA+PCS4wUnjAGEkDAREC4QGLRFO7zARMomPinMAy83+qyqqoJZq1lRUTE+KipqEuMco6Oj9aZOnRrfXQthZI7kO9Fgzp49O3f+/Pnnv4YrCF1SUlKvysvLxYljH4QSfYD4EqYF+AA7/s/IyBiKIxhQ02+b93b3zvYOiqqaWrybq+sO500u+/IePpIHbgYPHkx30oNhgMHX1NTQ5wpzH3CDi8wH/xNTEXAJoofxgE+Mqa2tjfdSF/4NPLdx48bte/fudQZDIP2SQAVoPyTYAUSZaE24T5gj2uBC4ER5efkfTJxcPNz0cbFuLc3NFP4uRpicmKQ9evToVDynrKKc/bSgYBgJAsGnkJAQnakDH9CcgE+sKVkPmCpfvXrVG+9sV2WF8vLyciHCtMHEMRci5Hxp3TAHwCctLf2ssLBQlUqlflStu12IfBQSEqKJiIi8Z2dnR5DNJ4bf9S7Sn4DgQ6LzQFNDQkIsujFJjkWLFgWdOnXKHHPEehJBDWsFIYbsDQUFhSePHz+GUPcpX+pnvKt/iUl1P68FEmBQUNDK48ePLwHRFBUVfe/l5eWkoaGRrqqq+pRxAjBF7du3b/OePXs2BAYGWllbWx/Fb8TpS6Iw/fz8rB0dHQ9oa2vHxsbG0l/mrmQyhGnSQ3PWrFmz5+DBgyvj4uK04Vwlv0MrmDt3buj58+dNccCWjo5Okq6ublpeXt6Qjo4Ogd69ez96+vQpXTPDhZDJS5cuTUYo7OvXr3v/DIR/qU8Q9JcvXwrID1F4PWDAwOKUpKRRlZWVvT29Nu87H37eIOzUadMF8+ZdxJxevnzJHxMXM6OyqoaX1tnJHnE9wjQjOUWDvgl5eNsaGhrYsbCcHJyUNWvWennv8N524MABa0dnp93btm11XLt67T5Yco6fOrUo8PAhx6z0DOADRKUN5U3e1dQICgoJ1SOcVkVFOWP8+Al3Ghvr+QUEBd4vWbzkCMlp6Io2+ySYIAl04sSJyO5XY2FhaSJa6t+Jxz87lrW1dcCRI0dWEOmeMBgQXBBaIv3jE854EGRCEMkzeKlhyiHSMAgXCCSIGAgDCdklxAIEQEBAoPbDhw904kUue3v7fQhVZvST4N7nmFSXIx9mG0VEn31t/unp6ap6eno5YEKITiMEB8SHMCjMgUjeoqKitTCro8+UlBTl8ePHZ0+cODEeJvHy8nIJAQGBmj179jj06dOH9u7dOzotwRwJMesKcf7kqMd4xNSGtkQLwZhg9sR8d+7cuemzZs2KIHPBO5uQkKAJUymeB76JRgRiDzxiXGL2wxqB6eB/YqIlDIwwBYyNds2tLXSfVU11NUWoVy/6ekn17VvxrOhZX4x///79AZMmG6e9fvWqNxs7O53hom+sLfYFmBRhuFhnIriYmpqeOH78uDn6OHr0qPmaNWtCADvZA+iHMM+e9iwYHxsbW1N8fPwYDQ2N7C+1Dw4OtrS0tDxKtDrASRgwPonw1KVF027fvq0zbtw4emAKufz8/Jba29sHI7gEOAZucRHTLX6HiZSbm7slMjJy4rhx4+72BP9fvf+XmBQGR2ZzTk6O5rFjx6wjIyMnIydhwoQJt3fv3m3HyJg+ZzoLDQ2dZ25uftbb23uDs7Pz/0SvWFhYhMDUZWxsfCsyMpJe7v1zF07rXLNmTYCbmxtMGfvhmIN5aujQobAjN8bGxo5HLD40ueTk5FEIKYZ0sHPnTpT6J8EErKampqcuX748z9LScv+hQ4fW/FXkfsvzz2qeCcoIy9SWlpYKL1m65GTWvXsj8x/lDUFOgdYY7eS01DRtWmcnRUtbO5VGoXWKCot8+FD3gSchIVFXWVXlKQsLK+Vd7Xt+fj7+toH9+79bsdxq56lTp8yibt4yXLN6rav7ZvedkZGRRubm5tffVr9l1dXTS+2kUNsLigoU3rx5IzZMVa2gobGBvZdgr3eTp0w5b2RgcK3L5EPjl5Co4mpv72D0MxWWFUo1N1OpHDw8TWJcXG2srKw41IwVSX4dHR2dFhYWZ2VkZJ77+fmt/Jb5/wptwGxFRUVramtrhRj9ToSoElMSCBzud2lVHe3t7fTQcEL4IKXiOyE+YAaEqBJnPvFJYd7EDwL+w4gHaLxFRUX9GH0AX2JSgKfr/fiDNvY5vLq4uGzfvn27MyE0jJohiU7DHEDcQEx37dq1es2aNX6IepwxY0ZiamqqmpeXl/umTZu8SP9492xsbI4Q3x0xm+H9IuY9QUHBFgUFhUeysrKFyE3Kzc0d/vz58z4kDJtE7KFPFxcXn82bNzvjO0rpgBnq6OgUEo0VMGMs4JhRa0J7Mh6+M2ooxFSLNSABLOiHzjDYPmpyYDp4vr6ujrJy1cpA/wP+K7Av3D3dPX18dri3IaSehYX+PIlGpAectHd8ingjgSJdYd1jCAMYP358dFxc3ASs5+ciHb/2DjDOEblfXl5edNx87ho1alR2WlraMDxD1pbRb0f8YWCm9fX1yAujR+ORvlCmSEFB4Xl7ezsVEYjQDBn3MKN/a+vWreucnZ19/473908zKUhWycnJ+v7+/uthPkD+iK2t7YEVK1bsJ6csVldXC+BMmrS0tJElJSUKqEhMoo+gOVy4cMHQ3Nz8krOzszs5Qvjdu3cgFLTTp0/PWb9+/UErK6sQPz8/m0ePHkkNHTq04nOq5c6dOzds3LhxFxsbW8erV6963b1713DhwoWn2traOpBMOGDAgDITE5OooqIieeS1YIOPHTs2CfWliKkPCXBmZmYR1dXV/FFRUeMnTpwY93csAMY4evTooqAjR2zu59wf7ui40Xvrlq2eeEE4ubmQWMgxaOCg55WVleK6Y3XjVJSVH4iJiL1ZunRpyJv6el6Ffv0qSmtrhTlbWjjSMjM1H+TmKm/x9PTYsG7dju0+PnSbuqen54bNmzfvEhUXfzfdZNol8d4SL2hUGpuqqsqj8Tpj6dFgoqKiLYyJoKjhlpaZqcUjwNP6rvqdUENDPQ/L/+XUeLp7HqisqODDM+xcXBR4GdpbP+aJIJ+yK6cHIbz8v0PVaeA5OTl5OOrVgcCSkGbiLwBRIaYx4nBmZWXt2Lt3rxUHBwcSSVmKioqGlpeXS505c2YeIY4gFJDQSSg0CZvGSw9ti0jfY8aMuYvILbLXsrKyFEaNGvWYMEPGPfg5TQrjhYaGLjI3N/+UdPqlfaukpPT48ePHCiA2YCIYA4QLWhTxRWH+RMMpLi7uM2jQoEpYKRwdHQ9CM8I75ufnZ2traxtE/JfGxsZ0fwsJ5QacXcS8093d3Rm+3hEjRnyypMBikpubOyouLs547969GyQlJTsqKipYhYWFPzx48GCQlJTUpyi2bdu2Obu7u2/HGkCqxyeILGDGePgN84E2Btih3RBmQJggfgc8xCclLCzcXFNT8zEem0qhsCPXqYsJcXBwdC4yWxR2JChoGYIJlFWUHz18+FCJB/5BBLF0pcARoQO2HOARRB3Mtis6sr2goKA3hDtUCB86dOhTmP4YfXLAEYlS/BqdIYIM2g4ePLggPz8fJr8/JldRKDA9CoiIiNRiHYm5mgSVENMoGBdwgTVXVFTMzsjI0Hz79i03XCdYk3nz5sWnpKSMhKUAIfgkko9o2UQrs7KyCggKCrL9u8z5382kYF9dsWJFaHp6+vjKyspesL4FBwdbTJs27TImC39GeXk5/759+xyCg4PNeXh42MvLy4X79u373tPTc83y5ctPEK3q4MGDy+zt7YP8/PysVq1aRa8HBoe/lpZWKs4ccXJy2oz6TmQRMfaLFy+GaWlp0VVUSFrIa3J1dXUMCgra8ubNGw5tbe3U7OxsrebmZhpyBZDVPH369GgajSZOpVJZoarKy8s/PHPmzHRVVdUSYlY0MzMLDwsLm8PPz98QHR2tq6Wl9UW1+nuYF6MJkzyHl7ukpETkzp07Br779zm9ePGiv9qwYbnbtnit19HRySZ+vWs3b45tbqrn4+bgbmtub2edNX36bcJInj9/LsHDw1OXkJKif+vWrVkNjfWUs2fOLuRgY6M5Obt4bnZ3384wHkd4ePhUUVHRV+PHj08hvwO2D62tYnhbkdRZVP5c6uK5i1a1Hz7wFRYVDs5MTVWn0GgUTl5e3Id5ta2htpaDV1DwozO1pZXOpDra2ulRa3gJEcXGwcFBe/DggTgJYvkefP0TbRGEc+TIkVWMiZmYC/FrEDMe8ZnMnDnzyqVLlz4ls2LPP3v2TGj06NEPYKIlDnZCYEDAYF4jkiwIZv/+/SkFBQWUCxcuzJg9e/YVspc3b97s4enp6UnMK4yO9M8xKV5e3tb8/HyJnqIqQXzGjh2bjv6wdgQ2QtxJjhDxH8nIyDzMzs5G/gxNVVX18YMHDwYzaH4I+khENKGYmNh7BM9g3UAcu6R0OgNBNOmOHTu+Gk0KJ/3GjRuD79y5oxMXF6c1ZsyYLEbiJyEhUfrq1SspglOiDRHnv4iISCvee4Ib4tsi2i9+7woHp8OE+9DU3r9/LwwhQ7yPeHlqauq48PDzM8Go+khI1ENztFiy5Mx0kxnHZ8+cEdXW2koV7PLP0IUQJAB3pSKwsXzUxIBHwAQ8Llu27Ki7u/tqmLt379693sPDYzc0QYwN/BLzMNr25JMiPiSCexwYiEjH7u9JeHj4vLlz555Fe8wd42H/dkXx0eECg8ceBiNHZXgbG5uALtcJq4+PzwZPT8/tRKsFo0IuGWAmIfxYAyUlpYdRUVFaf2c+6XcxKV9f35VOTk67Wlpa6FIIom+sra1PEc4OqcHNzc0Ttn1kGCPPQ1JSsuLw4cN2tbW1LBEREeOnTZtG11Dy8vL6qKqqVnBwcNSlp6frDB069BGk8P79+xe/fPlS2sHBYfvOnTu3oSQLalHNnTs3Oj09fRgy+/Pz8wcoKiq+QD8YE7WnGhsbRSHFdIW00kpKSgZ1dHR0qKioPG1sbOQm9n0QUAsLC//AwMANJKrqxIkTM62trS+g70WLFh1F8MSPJJZ5eXkcFRUVI1GxIC4uziAoKMgOuVkSEhIvxuiMSZw0edJVczPzq2BOeTQahxKV2oo5I2ObMUH2amSkkbCAQP3z589FzZdYXJaQkHhfXlYmpD5iRGbvPr1fOTis2zJO539zvEheGRJEC4qLhwkJCb1H8t3FSxfNjwQetmRhZ6dvXnpeTHX1J2mRryvq6kNNDUVcUrL5TUUFPN6wpVBV1Ybd4+Pl/SA7cNALCo3W2tnZydXQ0CAEnMIEdunSpfk/26H6o9aob9++FRUVFRJ4IUk0E4kyAxHBniIMCwTp6tWrk6ZPn34LxLSsrIyD+FHl5OSelJaWyuMZkgxMpFGSKAsc4w9+n8WLF58ODQ1dTPCECEMNDY20nJwcNSIRkzwjutD//wtZfPoOU1JMTMzEnnCxbt26/QEBAfYk+ZIxPJxoiuiDSNGodgGBEvtQXl6+SlBQkAoBj0TYSUpKlsbGxurL/V95JE9PT/eysjKZuLi4scXFxf3AqGg0WuuRI0fmm5qaXu4JNty/f/++3LBhwwoZBCv4OjtIlC4RbLsXN/Xw8Nhx8eLFFRUVFQLEDEjC6klfWAMSJWdoaBhz8+ZNQ0aYrl69OmHWnNnRFkssLi9dZuVjv9I2uK9k3/KExATdDx8+cGM9sWZEI6EHemBfQDujsnwy6WJ8Li6ultu3b48aPXp0DsYYNGjQC+CEjAfcEJNfT+H5eIZEEoJ+YU/Nnz//8tmzZ/+nYripqen5c+fOzSb7hqQuYN7Yy4CZsWJETk6OvJqaWgHGiI2N1TYwMEgmmhJhiDBfAnfQqrBHWFlZa+/evav9LVUivmXNv7XNNzEpSHnz5s27npSUpIMyMaGhoeZ4wcggd+7cGRUUFLTq4sWLc1tbW1kdHR0Rq7+9uLhYxMzM7GZeXp7i1KlTz5w6dWpBl7ZE3bVrl/3mzZu39e3b92VBQYFiV/WIGjY2Ntru3bvXwhaOtkgSW7hw4QVkLmMTYLFycnJkkRgHAg47Knwg3NzcqOPVgnpZ9+/fV+Tg4IAdHI5kqpSUVNWyZcuOHzhwYL2pqanvwYMHHRgRpKSk9DQvL28w+r59+/YnW/K3IvFr7S5fuzb+4AG/1SnJyROaGhs5JSQkK1fYWO8zNjK+Iiwj/Br+qC89j8S8A4f8Nwr1Eqp5W1UlGXYybB4LC0t77z593m7btn096ouJiQvXGI4zTCDaF3xbjFI1tKUNDg7hYNiVla/FE5OStCAJUkl2fPvH8FIKpC4Ojk92/tamJoqgsHBzXV0dFwcHR5u7h7vLCPURab1ERV+9rayUHDFsWG4PeWm/RcJwXFyc3rhx4+KJEANJlEjfxLzHWIlh+PDhOFkUJpc/nCJaVFQkrampmQdzMZH2ySe0S+Jwh1YFKZeHh6c2KipqBCNhTkxM1NTX14eVAK4+OhyMSaqfY1LIw1m+fPnxr+1BaN3GxsZJpaWlg2DuIQyXhGCTcGJS/UBISKgtKytLRlZWtvTYsWNmrq6ueysqKsS6klzpWuGIESMyz5w5s0BWVraIjA1Tnb6+fm5NTQ1flzmMFhERYaSgoHBXTk6uBYFWdXV1PDAh4pmSkhKuz0Xjfut7ByHB2Ng4Kjo6ejwJO8cnyXUCzmFaxScINe4dPXrUYtmyZaHdx+Dh422aMXNmlIujk8vdpLuGtta2+xSVFB8Xl5QokOhDzAkXYVb0iM6Oj9oZ2oD5KCoqPo2LixsOTaMrsOwDETDQjkROoj3B/9fmCyaBi0Qq8vLy1iUkJAxXVFT8xNBhmtfV1c1BsBdZW8yXmJgZ88bwm4KCQnF8fLxal+WLa/jw4fezs7MViBZNAi7QF0mD6KL7JmZmZtf/7soyPTKp8PDwaebm5vDvcJuYmJyFD0pcXPwtpBwQUV9fX7crV67M4ODg+LBmzRrfJUuWBMGmDIlHXl6+sKioaNDgwYPzkDRGfBQItpgzZ05cdna2Chja/Pnzw+bMmXMZbWGjtre394MJxdPTcxPMhrW1tdzEiSwkJFSFKLL+/fvT66ApKCgUlJeXD+TiovtvOh4/fiyLQpbIqkcoJhsbW+Ply5cXIxCisrKSNT09XZtxUxw6dGjFypUrA7AYU6dOPbVlyxZbOTk5+sb6EZfx1CmXY6KjJ3t4eLosW7o0oHfv3o1dtSPpkmL3MWCWybyXqb7afvUhoV692pubm9npDtqODkQftR8KOLxwkqFhdPdwdJgQy8rK2BlL4ly6eslozuy5kVJSUnUvX74UxEuCaDUSVsrBxdWqra2djBI4IqLCLzs7aCwCgoINY/X0b6mpq98X5ORsQDBEv379PnRJtZ9KNX0pnwrzIaarH4G/n92HlZXVgeDg4FUgHsSfQfwfIDrYdyAmWAOE+K5bt87T3d19C+P8oQEhetLe3p6etgCpm/g/8D8JWZeSkkLCLd10GhkZOd7IyOgO7hOTMI46t7a2PgTzCsaGNNw9AIDggzCsgoKCfmAmX8MTQtqNjIziSbg5LA7EHEYIMMYEDhC1iIClkJCQJejTz89vFZLg5eTk6DXaSFAI3peOjo42Ozu7/Xj3ODk521A/0MHBYZ+oqCg9MAnaIuCEOXPJkiUHJk2alPqlagN/pto4XAITJ05Mrq6u5oLUj7lgb2MexFxLUgi6/GloA9Pgx2J2DFfEjQi9mSaz4uBj3LvXd73qMOV748aOv8PBwfEpahHNoUEhgAL7gm6CbP2YhwV8ADdWVlZHDh8+bNWFO3tXV9c98IOTsG3GMYkZ7WtrR+geBAngEvMLCwtDYvAnJSE1NVVdW1ubnuhLzMNoyxjmT0ydQkJCHWvXrvXy8PCgu1G6IqsDsWc/heK3tNC/g0mhn46ODpq1tfXBw4cPO3TP6fvZ7yf6/yqT8vX1tXJycvJvbW1lO3z4sIWVldUJEFjYkX18fHZeuHCBrl7Ky8tnXbx4cSpjufUrV65MnDlz5i0REZGq1NTU4XCKIuELL3dAQID1mjVrdrW2tnKrq6uDi6tBTQ4JCZk/f/78q7AJo/pDYGDgchS8bG5u5uHj46NCKrpw4cK02bNnXwMTBOFVV1cvqq6uFp40aVKUl5eXAxjUtGnTbqCKPN2kdfGi2cuXL2XWrl27xcvLy3XFihV+JMcKbXR1de/m5+ePbGpqarl27Zru+PHjM34U4umS4qCBjVqjR2fcuHbdCMlzJW9KxMsLyvvcjo2dX/L8ucScebNOTp00NZbY4RcsMgs9ferUYnqY86tXcOrSYCvn4+dv5eDg6AgMOrLIQF8/rr29veP8pfOL37/7wE+hdFJcnF22vX71WoDYiiNu3Bhnajo/qrOzk62pvp7Cxs4OJz8rHx9fyyQjoytTpk2/+n/BVK2KKiq5w4cOLYWv62tVtLsnR/8oHP2T/dBoNG5WVlbE2KKK9SdQuidUknwfvLi5ubmDIcWSYq/x8fGaAQEBzhDm0AHMYdCUiA8A3yUkJOgmExAKERGRt8g9gjbBWN4Lz6qrq2fm5ORoEBMjibiDNkWitUj/Xc7v9JSUlNE9mVUXLVqEqNUFIOKk4CoYJ8mXAazEpAnCdPv27XEGBgZ0Brpp06bNAQEBrjDX0ytRdJnUAQ+enzBhQvLChQuD3rx5I4QIycePHw/ev3+/U1NTEzsJwADDIEnMs2bNOm9nZ7dHUlLylYyMzMu/sv4rVqw4dPjwYZvujJtO2LpMo4TJQ0uwtLQMhFD6pTGPhYbOs1u18uRQZeU8PV2dtH379q8gZtsvwtn5sX4fYfZXr16dMn369Ei8+1u3boUAtOxr8HUxAXof2F/AKSlVhXskHwt9gBGD8Y8cOTItLS1NiwiDyO88fvz4cpgSsX6kJiOex5ohHwtXVzpFe0hIyKKFCxeePXHixILFixefYoSPREKST8xrwoQJMaGhoSb/VErJF5kUQrgNDAxyXrx4IXnu3LlF8+bNC4PEFxsbO3P16tXBtbW19KRHhEQibJSxhl5hYaGUmpraMxYWluaTJ0+ampiY0LOuQQSTkpKUZ8yYEdnU1NSbwalZf/r06QUIcLh//74MKkuguKG4uHjFhg0b/Hl4eBpXrVrlq6urm5KQkDCaIBV28xUrVoSsW7fuEErDw1yio6OTKiUlVV9WVsZ/6dIlsxkzZoRraGjkvHv3jjczM1MFJqouE+HLvXv32m7cuBFmRda5c+eeRsTWj3QIwu+mNFSpgoWVlaqnp5fxpqpKCBbLosIi2WZEUQkK1l26cHG8vLz8I2hAXtu2Obq7u/ngpVZWVi6UlpIqGD9hfOySxUtCDwcdXu640dFHSlq6VkJCovL9u/eChYUF9FwuVjY2ir293fa9u/d6wOyXkJCgMnGycU5TfT3soxQVNbXHAX4HzGVkZPJrampEiT+P4PFZTY2gTFfGeGF1tYCciAhdkywuLu79uLBQhZuHp6ajvZlbdoBs1l8xz/wVgvQznkVo/tSpUyNhTfkakwKB60rW7bC1tT2I6ugI30cuYHx8/KT3798jFP1TBBmJPCNHG4CwY6+PHTv2dlxc3AwqlfqxoB3DBd/qwIEDyxobG/lAGBiZEp4n4b/ETAR4AwICbOH8/hpuYOrT1dW9//Lly97EnEP8bSSCkGiL6FtGRqb80qVLuiRC18nJafu+ffucicmTSOcYE/vU3d19s4eHhzejhJ2cnDzU3Nw8pqioqA/aQ2NA35gHubr2eN706dPPwexPTEjw3yopKX2s7vuVC/RGRUWlsamp6WMZiy/47IjpD2ty9uxZUxxf/jWtDWbOcQbjUciWH8m9JJrvS6BwsOYEob4AACAASURBVH1MBMaFQwafPn1Kj+qDID9lypTE0tJSer7Vl+DrHjgBRgJzKhgSCbOHZk9PHO7spDN7Nja2lszMzCEKCgol6FddXT0jOzt7BJkrqbBBoiyxdlhrMEBOTs4OmAehkenp6d2vrKyU6gKPSGkIkPq0TDD1o9iCoqLiF+tM9rRWf/X+F5lUlwmiYeDAgSUlJSUyGGjatGlw0k7A90WLFvmvX7/eW15evpwAUVRUJC4rK/sGibmBgYGW+vr6t1GUkXHjqaqqPsjNzVUmIa88PDzvIiMjZ+ro6MSHh4fPtra2PlZbW8uPMHQkryGgYuLEiWlZWVlDSEgsamkpKytXDh48+MmLFy/6lJWVDXn16hVMfLld57AgwXcnTJEgRPPmzbt67NixGfPmzbtCYL158+aYhQsXXkdVBrxAiYmJqLKc+yPCKhn7WLrcMuhY8LHl8AOJS0jQpWxsPry4CxYs3H9w3z56PhZMoINkZaqRwzXRaGL0Yf+ABSQUlziNxXr3rqmpqe5Ft4nTaPTseETW2dvbb/P29t7y6tUrNhYJFuqSacsuRUVFGcIEczgwaKn5ggU9hieTMWBHDwgMtDsfHm728OGDIUhgbO8q9a+np3fP3c3dtidt83uq0/8TpafIHkDV8HPnzi3E/19iUsSXRBzvYmJi7V1nAX2qfk0c0qSgZ1fy5aeKE+/eveuwsrIK2rp1K44t+B8GhfHDwsLMzMzMTpIEVMCDP0jHhMlhHFJbD2O9fPmyx1p90dHRhoaGhlEYA3MAAcIeZMy/ARHEnoKWZW1tHdxVjohOtNLS0lTwXhDmiN/w7gIuCKkSEhLPFi9eHLh27VrkzIBhwCTcDJ/zli1bfFFaB3CDQGIceuJsTc2nsHfMEQmoK1eu9OkpGZmR2J08eXLu4sWLz/UU/UjmzMnJ+eHRo0eyPdU2xBiLLSxCTp8+ZU7g/hqRZWf9WFkd+Bw/fvztW7du0enj8ePH5y9duvRMT/CRSD8uLq42Xl7e5ubmZn5oQiRKkkTXgamgLeoNQitHEvX69et3Q+AeMmRICQ4xRFvAQf4AB6kzSHxhlpaWB319fe3y8vJkMzIyRgoLCyMOoAOHInJxcbUjaZiTk7MZzAm/w2KDKOjCwkKBH+kG+R7G9UUmBWmDh4enFQBLS0uXouYeVHh0vnPnzvUODg57GQcih6b5+Pi4bN682bOlpYU9KipKZ8KECUloB/X32LFjaw4ePOjR0NDAxc7O3tLQ0MBx7969Eerq6jl2dnZ+R44cWY7n+Pj42lNTU1WUlZUfnzp1ar6FhcUZKysrf39//1WMY964ccNw0qRJMSkpKaomJiZxHBwcKAPEMnv27FMnTpxYjsrMYEQZGRnK9+/fVyDJxWlpaYo6OjqP2traqCAoPj4+duRgMvSPisVDhgx5/j2I/FxbEOD4lBTFyZOMEpuamvipVCr92GX4lxAZdCLsxFTNGbNvC757x2ltYx1+Pvy8IQsrK+XWjZtjyBEFXQSU7r9CXb/Qk6F2rKzsHZcvX1paUFAggRDY8PDwiVOnTo1G26kzTKKuXblCj16ysrXxd1y3YRNO9nxc9lhkiNSQP1RRfvr0qSgJE8cxJq6e7p6hwcdXom4bbO38ggJtfSUknw1VHvroXtY9zZLnJdJUCpVy5coVw+nTp8d0nzORUGGGKCwsVIB5V0lJqeh7TIWMIfufC9//q2tCnkdeCaJCcTDf15gUzC2E+RB/DGO4MxG2SOkYEAMSOYf2vXv3/uDm5uaEE2G/BDvwpquri2TZ0YzFThHWDwYFBkJykECIANPQoUOT7969q9eTqc/a2jqoy2xO12ZIfhTxPwCmLv8SnXGEh4fPnDt37h8i8vT09O7cu3dvLEkM7V5PEPNFPUf4etrb2zlhtQDBbWhogDmVPibx4RAcdq+mgfOSLl68OKonTZ2YSHV1delHkZOKCJjH5wJLSM4U6oSeP39+zrfsHw9PDy+vrVvpOYY9hYhTOml0rQdw4ATbmTNnXsV6wsR68eJFU8aqEp+DDyZR7C9jY+NIeXn53G3btrngN1KZg3GdiB8Rn3JyckXx8fHDT58+vcTOzm4fwSfRnsg6Y++A4WHtoI2lpKTAf3X/W/BA2vwIwf17xuve9qs+KX19/djU1NSxkIZ69eqFDdhqYGAQffny5f8JgYSJT1ZWFgEVjdAGJkyYEBkVFTWFECiUTNLW1n7AwcHB9v79e4TJdMbFxY2TkpIqnTVr1g0cJywiIkJ7+/YtG75DlUW00Pjx4+9VVVUJIboIVRiglfHw8LCQzfz8+fOBAwYMeMqOQnJtbbC7vs3Pz1fs06fPOxcXl83e3t4uROogk9+8eTMCMraCALCysjYVFRXJSktLv0XF8by8POVr167NwtHKL168EGNMLPwSoqE+n7t03qzy1WvRfgMGvFBQUMxhZelk6dtfplRJRuYliO2J02HrJPpIFpWVl8q4b3Lddjb8vOno2bOvUsvLebx3eO+8cePm3JLiYj53T3f3FctXwGb/8RjNbhdegMrKSp5F5ovvxkRHD6d0ndmGZsuWLws9euzYYiQeCvYSenf69Nlx+qNHI+qHnk/GsOnoJhJiYkHpl9V2q8+kpqeO4uPhaR4oI/N4xfLlAVY2NkcYh3d3d/fYusXLc5S2Vva10Gv6wrLC0Ao+lad6+PChDCpHe3p6+qCA7ZgxY+7Ex8eP+wpxhtBDW7JkSeCVK1fmvH//nh8CyubNmxGFefRn2sCvXLlibGJiEkkSLL9m7iP2eWJyI0ERjHlDJDgCcyXmFXxHDbf4+PiRmpqaXzy0Dvtn4MCBrxhr3XUFatBNP4TpEWc4+t+/f/9KOzu7Q197+RE+Pnjw4LLm5mau7gEYxGxH6t6hHxERkeqEhAQ1OTm5P5x3deTIEbPVq1eHNjY2ovYfXVLHURpgbsSxz87O3uns7LxJX18/asSIEXQiiOPakcwfFhaGxFg6oYRfmYRJk/Booil6e3s7o4p3TwQNEaxKSkqvPnz48LFkedf1OSaA+QGX3YMNvrInWZRVVe4/evhQBQES3f2T3Z9joXycV2dnZwdSc2Buh4l1zJgxOWVlZeI9wQeGBM0pPDzcRFVV9b6cnFxxr169WKFtEoEEfigSyIB1JLlTa9euPZKRkaGRmpo6jGhkGI9o//iO+eN/COOcnJxvIKB/C03raQ3+zvtfZVKxsbEjUVhSWFi48eXLlwP09PSifHx83L90jLGDg8MRf3//ZYj2OXHihPGUKVPozldcs2fPvoTExS7iSMvPz1dQUFB4ISoq+rK6ulq8d+/eHVVVVSzZ2dnKampq9FM5N27cuBtam729vT+ijEhfOMpCQUGhDlF+SDTk5eWlQgqEeQsnoQ4aNAgh5bIaGhpPNDQ0UkNDQ2czhL0KGRkZZVdUVAyEtKKhofFcQEDgeVRUlJ6goGAtCwtLC4I8wLg2bdrkvW3btk1f2dBUr23b1m738d7a3NDAJSgsjGO2Wz+8eyfEKyCAEve1Z86cnTrFyCiR9GE8bUrMvax7w+9lZMphs1gstbgQcjxkFvxKnp6bPd02bfqUvPy5caGdpaSkDB+tMyZDQECgLfLadR0dHZ30pKSkUTNnz7oL5gCJ6cTpsFmL5y+8xNjH5+z9J06cmGO+ePE5FioL1dnZxXPu/LkniT+C8Vlillu1cuUxf3//JdbWK44cDvwYxYQLpl74MPGCamlpZdTU1PR6+vSpHGP1ZmiCCgoKFWiP4JiEhAT9OXPmXBUTE6vu169fMUy1T548UUUaAWqCIe/mZ70MlpaWR+DU7olJkeKrjEc/dO1hHCfx6dgF3IfUTHJfSG5OV2Rg26VLl4yMjY0/W8WEnB3FmHhJaugR6ZkkZoLgos/Hjx8PIj6JL+EoODh4saWlZSgpZkoYBYGRscwN+pg/f/65U6dOmXZ/vyFJW1paHrp9+7YJTIzEnETMYSRKzdDQMDUkJMQAwgURjGA+NjQ0TENaCAmJBlFnyGmka4ZgXkFBQcsQHk7SKb40r3Xr1u3at2/fBvRHwubJmpBnCMMCrPz8/C1ZWVmDvyVQ40HBg0GqQ9Sekdp+jHlqn4MHFeDRRktLKz01NXUU2pATF7q3/xwT7TLh1WRmZsoiYllLSyshIyMDqT6fGCT2IEnQJVoWqSqBfQfhBsIM2hBmRvYrYVIwt9rY2PgHBASs+lpk7s963/5Kvz2GoH9r5wiKQGBDYmLi8EmTJt28efOmMXkW/h84EWECaGpq4kxKSoJkmWVoaJgQFxenAyQjqTcgIMB01qxZcGTTiZi4uPgHLEZqaqoyjpNm9F8g+c/W1vZCXl6eSpfjsvXu3bsGmpqadIYwcODAypKSEvGLFy/OnDVrFt18ASdmSEjIgn379rlXV1fzkYPP8JLJyMhkwnS4detWegIxLy9vPR8f33sGx+IfUJGbmyt1KCDAOfhYsM1E40kRRw4dXsbDw9Oxeds2jwMH/OzbW1pQ94QSdyd+1DgdHfrRzLEJsSPH641PX7Fy1aHDBw+uzMjJUTIYq/fgQ20ti8KQIc+vXLo8mhBxxsG6cPHJlyE7WO5lRUWF9AQDgyvHjx23gFkNYft+B/zswOyWLLM8vM5u9ZavOTtRpeB02Gm7nT7ejq6bXNyWWFkdZsyvgsaWEBc34X529jDZwYMfc3NxvR8/cWICmNAQucHlEycaxfoe2D91wIABLbt371598eLFRRkZGeoIwUWlehyE5uzs7BcaGrokPj5+lK6u7qeoSeTVoQxWVlbWCByvvXLlyj2Q3qF1JyUlqVtaWp4vKCiQ7nqZfniFZTBLIyOjrNLSUnoCL66vaVLYg6SGGYgi9itxRJN1AjHAH8l9YSSepA7ahQsXJs+ePZseRMR4TZ8+PSImJmYqOSoCzI7U+CNMFIQd/YMgolByQkICTH0fDwj6zIV3Zdy4cQn3798f3ZXgTjdJkSrdJO+G+L5A1K5cuTLNxMTk2pf6xJlGGzduPJqfnz+Il5eX1tDQQCU+H8wbhHXHjh1rhYWFX0HgaGhoYJWUlKw8duyYXWJiomFVVRW9CAApdIo54t3FnOCvcnd3d9y4cePOr5mHQWcgSDJWQujOmBgZFmCaOXPm5YsXL876knDNON9de/as2bTJxbcV52AxJE9/CSe83Dx0f9uxY8eWLl26lJ6vZmpqeubMmTPzCd6/Bh/mgXd3//79q9EOArWFhQVOI/hU1JgE0ZDACeAMFd1fvvwYHEmqhuB3MDFyXhXxUcGPhdSCI0eOLFu+fDmONvqtru9iUl+Lilm3bp1fcHCwLTZmWlraEGgxwEROTo6SoaFhbFtbm+C7d+84i4uLByIL28TEJOLq1atTgUg+Pj4cnGVpY2MTQrCHI67XrVvnv2jRIhSZpedskAvq/vLlyy8h/4O8dMHBwVaQjiH1paamjtHW1o43Nzc/HhISYk3yInAqL0JmccQ1kQKRPNxbUuJFzK0obUaifvDgQZtV9nb+0bei9A0NDf9Q6TclK0X51PFT1gGBh202bHTcZmZt7avSlbcFGLfv9HHy9Ny8TVVFNSMjNVUbLwckS3klxTIuTq7m+1lZyqgW4eDk5L17544NvYSFO/wOHFywaMGC8J52z61bt/QnT50Shw2bnJikifNjXr9+LQ5iICQk1KmkPDRp3yFfy+FKwz8lWXbvExnmq2xXnq6pqeHMTMwa3k+hH127wYU1RumV40eCbZNTU8bSOjo4q9+/o0hL9n0fffOGuoKqaolkH4lqdlZWTiVl5axOCq0zOjp6rI+Pz8Zly5YdYTxXBtGWY8eOTbW1tT3q5+e3AkR106ZNO7Zv375RQUGh6OTJkzOHDx/+BOvDyIjXrl2739fX157xxe8JL99zPzY2FqkGd0mob9e8P3XR3cSjrKxcbGBgcF1ISOgdHx/fB1SogN8yODh4JYQYouWQMG6SgEv8VWByICDIj8rMzJRHAi/xrSDIZPDgwTCTs5LQcxKdBTiI/weMEYwFBH379u2OTk5OXz2HDXuiT58+laScEMx0yHMiDnQSgg7JG99RRqyqqkqQpGd8CZ+I+Hzy5InC8+fP5VCPs6ysrHd5ebl8QkLCCDAqUgBWXV09TUtLKx7pIfLy8kUoQn356pVZzY1NFAGhj9F+TY2NFHY2dnqVC5gP165d6+fr60sn1l+6UPEAhVtBjNFHTxU5gNNviYLEeJibnr5eRl1dfT9yRhWjsPE5mGDuY2Nja0NtTZK7iChOHAHU/dnPaVJ4J+7evTt6zJgxaeifCOckPQgMiFThJ/49IgwRfxs0YxLYIyoqSi9N1j0aVElJ6RHG+VoC/ve8Q39n2+9iUp8DjKiOEyZMSI2LixtlZ2e319fXdyNx6OLAsmHDhhXh2AfkXwwdOjQjJCTEzsnJybvLnk07duzY4qVLl3aPQKNLicnJyeqkxAgZf/78+VfOnj07nUiDbm5uHkiw7CI2sJtXDxkyJC0mJmby8+fPOeC/AlFA5GFbWxsvNk9XJjXt5OnTcxfOnx/BWFwV/dxNTtbV09WJmztn7sXws2fnkbHB6AyNJyV3trVRgo4GL7WytPzEWEmb7Tt9XHbt2u08ZbJx+MmQE5b43dlt0+YdO3Zuioi4pg/zX3BIyOL1G9YHva+u5nRxc/VevMDMGybM7jgmof1EurS0tDwRHBy8aOXKlThl2B7tR44cmZORkYEqCHjR6Ac2fmGtWGDes7CwOIVD2VCqv3uNQns7+4N+B/xWImqpvbODwsPFTemgddLP2klMShqB2mo2NjaBhwMCrFCY08vLywV5MsA5qi40NjayKysrlwGfmZmZQ+GkRWV8nFuzc+dORxyToqCg8AraDHwxRUVFqiCQw4cPTyI+KPgMfXx8tqqrq6ejav2PfiE0NDRSsrKytIikSyRV7Edo12AMjJUeYmJi9GVlZdM+59Q/ffr0XDMzs3PEJ0AkWcAMgoE9imgs4tj+f+1dCViN2/c+zfOokhINMiWkgSaUIjSoNKpUEqWRJimRaKJJQlJpRipTpdIopAGllISUodI8ncbz/61z2/7nush0iXvO83hU5xv2Xvv79tp7rXe970Eg5/PwOID6FB8fr2VmZnYBHBNydrCAQlLdhGziKLwVExNjYmhoGPs50ERMTIyukZFRItwH3Rv1DdoKTOjAco2Y2+3s7A55eXnt/1Zbw/MZHR29ydTU9AI41LRr11bJr1xZTNjG0LAwc6tdlqdhh0I+QTVFA33t68fbKiAgwMjIyCj2c21QUFDILSgokEPhUHiXCbWxwEYwaaP8HlwLePpggTFZ3+7cubNAWlq6BjkDWCQQOpaPnQ/HLlq06MH9+/fFoK/5+fmyq1evLkQy8zB+0DekHYUcOSJ6HRoaGmloaJiOyAngHra2toHBwcF2SOJlYl57f/tP5ck+4QTxz9WmTZsup6aman84z01mk6nw/Xc7KeiEg4ND4KlTp+y4uLga09LSVhHW4Zw8edLUwsIiIicnZ52CgkI2kMpaW1sDgzIg60ZBv2T79u2JEIdGDs/b29vZ3d39sISExL3bt2/jGSIAPQiISjk5OUjGr0IhFENDw5iAgAArLBY7CrVGADnfuHFjRmpq6rpNmzZloy0+8A46ODiEwsQEDwgFBQUu5UqKIhTSEg5E/Zs37IIzZrSFhIZa2NjZhq3fsD71XESkEUCHi+7eFVVUWHMb299PeTYm2mCboXE84tqDa9S2tTHMZ2fvXbh40ZOaqkeCWTdzFdbKy9+EXZTA/Hkte12cj+xz3uvd0NDA7uLmGpd8/oIiN+/sroLsm/PAgcI1qltb6YU+gCmjXA5iOmZgYBjNyspavmLFigd5eXni8vLyd6Ffvr6+Nvb29njpEfiAGCJhiYC2tnYiEFGam5tHWVpa+iLuLnR8UFDQNldX1whCtoSFCxc2AMVUfX29oL6+/jmAJ+/evdu3tLR0dWRkpLKgoGAbrEADAgIOxcXFbe/uhnptHB6Yce3atXXAcQcrP5g4REREmmJjY1UYGBh6Q0NDnYKCgoyBPZ+Wlnbk8ePH719UNze3A15eXh4LFix4+vjxY8Ef9aLAM/fy5UtmUVHRp0NDQ6yEjNmodggxFaBJcP78+XXZ2dlSHyNwhVUvCHfKyclVk5GRkSJHA30lpOKBVS5MFDCZQhK8qalpGroeOPzw8HBzRF4LfUXOEyYdaA/8Dv+gjXBt2IFOxokHY9vQ0CAI+ajGxkZ8qBA+qMh44h3AXxfscPXqVQUVlb+/C19jd7QzvHz5MoQML2NIScYDAwN22lrbgjPFs3Y/f/6cd7Ou9pXnz18Id3S0Y9jY2DHdUBPEzILXKIIc5Of0iWBRIyEh8RTq1MAOCG1ISOgLDhh9B32VkZEBFCQIKH4yNIr6Cbp0QUFBu8HuKH9GuFj5mD2YmZn7Dx486AohO/g+ICBg55EjR4KgjhTB/Al3reBgEGUR/Lxz587QsLAwa8IoFcD+5eXly2DBN1nOlLBNnwOOhIaGWllZWZ34mjGdKsd+t5MC4y5btqzq/v37QgYGBhdjY2MNCQv7vLy8XLW0tM6xsbH1AnGmsrLydTo6OnrYkh4+fNgFwj8fGoOBgaF7YGCAMTU19W+Mv1D9DsANGFx4MHl5eZ9GR0drSElJVaFBVlJSyi4pKZGsqKhgI1z5Ghsbx0VHR2/h4ODAKSgopHp6ejozMTG1lJWVSXT09JDoa2vn/u1BJsHAQ02yUm51XmFuvvz1G9dX6usbXu3u6GA8dOTwfve9+w5B2LFzfBxHGOpLz8patVlr8zXs4CB9xcPSeUsXLH2y/9DBvckXkzfXVFaJQl+NTLYmxCck6sELtX3n9qDTIWHwYvyNCw6OA0ZtntmzAApPzT2Dq1lMTOzhxYsXN7q6ukLIzAXQj0uXLn0KhK4Qtnz48CGvkJDQP6r4AV6uoaEBVfCCGhoaCZA8JbQ5hEgrKir4ZGRkqkEKHiZMenr6Xg8Pjz26uroJ4Ej27NkTm5ycvGFsbIzm3r17s/j5+d9AaAgUbVVVVW/29PQwwKoWIMwyMjI3YFdUXl6+AKD0XV1dLEJCQg0Aprl8+bKxj4/PHrjPRFIbJu/eGzduLEWADdgVR0REuNLT0zc/efKE90e+LKAgvGvXrghUNInqkpBzgnvBz7DTABXXj0GyCSeUidILLEIAIiol2FEBgAUWU+AE0K4fdkgg4CcpKVkKzxdoRzU0NMxEOkyo5gauh6Qm4HlHKDqYNCEUSrgY+WAsKY4dO2bl4OCALxFBAAC4LnJM0Gf4GcmBAy8b0AF9zM6A7JOWlr75ufwmIQdfYGCghaura+jo+BieoaKrsxPYTnBjONwIJydn75vXr6dhxscxM/l4Me1t7zDDWCyGbzYvAG+QkvMnncnx48ctra2tT6BaIbARsg3KvxDuPOHnsLAwK0tLyy+anDk4OPrb29tpkWOARQVhAfLH7AP3jY2N1VdSUrrGxsY2CKwy3d3dtCjsBjYApwltgYUL4vhDu3cIwa1ateq9MgG6h6Sk5F2Q0viSnCk652NOamKRM1pbWzt71qz/D+v/yHfq377WdzspCHdAUR28UJWVlXNQQR68yO/evaNHMW5Af82fP/8tLS0t1F91gxIqEjf7SEHnOLCV37t3bwGsCIG+yN3d3RUgquTk5OQTW3ocsCcwMTH9xfnx10qNU0hIqEldXR3IbI3Q3/Pz88V37dqVDGzE8HLOmTPnFeSv9rru9aCipibR32JwMioiwhKOh7bcKS8XWr9ubRElJSWZg4Ojz7JlywrWr1e6OTo0ROnt5+vq4uDkcyw40CIvL2/jurVKaTa7dr2Harvud/MJDAiyHhzop7lbVr4ItIfUVJTznJxdPOx27ToDjk15k9rdhxUVgqrq6tePBwYZEm71UZuhYl1aVgaKk6ltbW2C/Hz8doMzAT7ErKwsKYDje3l5ufn5+R2CF6m4uFjkw7AoXCs1NXXt5s2bb8DDvmfPnkB/f//dwCaSnp6ubWtr+/7lNTU1PR0fH28OLxdMzkBiuXLlyvdyJaC3BfUzYMMJYkpSQGN5enoee/XqFV5fSldXN9nd3d1aSEgIH26EOixTU9PzRkZGycDsAMTE7u7unvDC0tHRDVpZWYXD7o+cnJwkMjJyCyIt9vDwOBQYGOjGwMDw7tWrV/g6ph/1WblyZeHdu3dlwR4oZwCTB9rtwX1QYp+Tk7OpqakJz2D9OTJUOjq6AagJQsgqhMZC+RJCkUHYldbW1rJCmcbjx4+F5eTk7sC90a4AhQ0JmR3g/ggtCN9v3rw5ztPT0+bD5wbeuUOHDrl7enoeRDsv2N0BLROgvxAzAlwDnDRMnuD08vPzhRYsWND0YT4qLS1NAaIRIiIi1dbW1odNTEwufC7ECHm6vXv3ngB4PxvHX/IkS5csLT95JsyiqKhYjJqSpn8cg6HIyclSvZyaqsrLx495+eIFXjjQ3Nw8Mjw8HB8a/9Rn+fLl+IkbgE7wHqMJH5wJ9AntetD38O4BwGoyFCTcLz8/X3L16tW3wS5wXVTwjMhkP9UmKHDt6Ogge/fuHS0w2ltZWZ0FdCoKsaK8EVp8wPWQLPusWbNeZGdnL0dRFMJ7wHsKQrCodOBzwJ7POSk4T1JS8tbt27dlf9Q79LOv891OyszMLDI2NtZEQUEhHWpk/iq/IRkl7AiEAjQ1Ne8ALREYXVdXF0J0lh9SECE+NDY2ts6uri4mY2NjQIq5q6qqXqmurhaBvNZEAhqTl5f3t0kU7geU++rq6lnA3Ax5F9QGWIFBSBLg2aA/A1yEnZ2dpOzTOWClNFZ8r3SemLBwAzio3KIiMfPtZskgFwIPmoa6RmpifNwmseXLKxz2OBxdu2ZNhuPevUFxcbGGQ0NDZLl5+WLysrJ4ckf4GG/bFh4TG7MdBACDg4Ktd1nsPDFn/rzH9TW1QrBb35pPvAAAIABJREFUCjh+fKezk+NJGhqakYSExA3KSko5H06CadeurdukopzBxMzcn5SQuLm3t3caFIO2trYyrl69uig/P38lnAPaU0VFRSKQSM7NzZUhtDmgoExNTc+AIB6QZJ49e1Zzy5a/IOlGRkYxUlJSBTt37sQjfQDKLy4uXg0M9gsXLnwtJSWVHhER8Te5EgcHB6/ExERjEPeD/MO1a9dWqqio5MBKHSYMkJN2cnLa7+bm9reEPjhWIDs4duyYnaOjI17R1cbGJszGxsaXn5+/OT4+XsPc3Dxp//79Li4uLkfBiYM6MlBdQZ1edna2wo96KWBHKSAg8JqOjo4CdvITTN3vWbMR/xq6X3BwMJQ/BH4KFQZ2gPabmpomoRDOhAN+T1aLiipRjkRdXf1KamoqXmXa0dHR39/f3wHJzMPfCFfDKGKAmCbgdzRpSkpKlgsICNRu3rz5PLCOR0VFWcKOuqKiYsXg4CAZIOfgWoA8Q/IcCM2Kdopv3rzBuLi4HILoxIc2htAyNzd3Bw0NDRmcD/cFnksrKytvkHNnYWHpRZEHoM0JDg52P3funCl0Ae5DTkmBD20uExF5cP3adZkP6vRIHN32hR49csSSc8YMzDB2qOPBgwfCn1vpQw2eqKhoPZBGI347woUFtB+F0sDWME/IyMjcvHnzpuKXoPrMzc1PnzlzxhzaDucihzdZTgruuW3btmjQ1OPm5sa+evUKT3YLCDvESI52eSjVgJCbdnZ2QUFBQfYfe74BRQuQeUiBoL6h474mJwXzLYTO3dzc8Dn73/HzXU4KHmRImHNxcTVfvXp19YeccGAQKGR1cnKKuXTp0mb4fcaMGS9LSkrEOTk5Wz+1OqWlpcUODAxQIXQUPT39SFdXFwU8QLS0tF0ODg4ejo6O+Bgw4cfKyiogLCzMvqamhhtBuYFuSEpK6mlPTw/rjBkz3i5cuLA6LS1NfoIhffTgoYMOTg5OwaiqOuH8+U36ujp4yDroLAE7hLn5jpPuYWF7+uvqOOOTksyOBQbYDPT00K+QlrkXGR6ujfpdCpP90iWPySgpScaAz4uUFP/mFBfd+n/wBwkGR05FhdHW1k5JiInVJCy0rXpaxWNhZhVz69at1VaWFmHHg4/bdXZ20opJiJc9e9owB3IboHwcGBhod+3aNQVlZeVsHh6ezqioqHVQ9IwmDQhBycrKFsKigIWFpbu2tnYBJI7Ly8sX37x5c623t/fhmJgYFcRSAaHQ1NTULbAjAw5EcBCEXIy+vr57XF1d/fPy8sRgdwVhxsWLFz+lpqbG16dpaGjc2Llzp/eHKEiw4Y0bNxRv3LihEhQUZD0BUXZydnb2n3jxyGFBA6FKNTW1tEuXLuHr6ADZuX///uOGhoZQd/dJQtCvfeHCwsJMLC0tI1HdEEzWCIKNwnUozDZ79uw3wFv5sXtALio3N3c9kLbm5uYqt7W1kYOjIeTsQ2q3MGGCXVEYCoASenp6yXBd4JFLS0sD+ZX3KD5U6wK7HLQah4UATMxoFY5YDOCesFtBORlUOwPnwf1gVwCTJdqdQV/hb+A84GclJaWc0NDQLR+u5IF2TEdHpxiK6qGdcF20w4DrwXPIw8PzAp43cnLy0WfPns2FNk0UjP6loEtPh2dieNmIl33DHQ0KtnewtQ0GRe+MrBvGo+NjVD7ePpa40VGS28W3paWkpP4R8iK0vaen537gCUSOFr6DXQr0FdV9wQ4K7A6/Q1tOnDiBR/xO9pzA+wL96ezs5ERoSrSTncxJbdiw4WZoaKjy/v37o2NjY3VglwTnToh/vpfxgOuAPdA4wljevn1bbMWKFe8XuB+2c8WKFbfu3buH5yr91p0UjH1RUdEKqKWczA5T9fvvclIIQQRx4uPHj7/PcxDG7AE44ejoGNbX10c1ffp0qHhewsvL2/4hXT5hyE9fXz8mNzdX6e3bt/hQDzgrGhqaQQ4OjlcgNQ+cWB8z6LJly8qrq6uXDA0N/ZUl/h/HYENDAxNo3Lx8+XK2pKRkGWzJAS7/4MEDGUZGxmc5OTnivRgM7TwurndALrl9x47058+fzYWJhZ6eflhHR/dc+KlTNkV37ixeJStzi4SEhBx2JvDQcHBwdL580QiKv/id462SEjGltYoFfT09tLR0dGM2NtZeJha7zsydObMV+uvs4hxwLCDAHtR/83PzVrCzsz+D3A30/Vpm5nJVVZXbPDw8Le5u7vbbTU0ToRDS89Ah7+PHQ3ZN55iOTy67uroeO3LkiAOEAxwdHY+tWbPmVk5OzhpA7cDxsJp1dHQM5ODg6IIQnrm5uS8fH18XJGN3796dANDh169fU547d05369at5yc4ufCaVsuXL6+Ii4tTAjAEWmAAGAVW68B5tnfvXqehoaFxMzOz7MLCQhlUE+Tv779n9+7dxz8c0+zsbKB3KgJbwUR3+vRpKC49/yHCiI2NrV9SUvLm1atX8Uzi+vr6l86fP68BYat9+/a9R8J970u0du3adHAuqECWkN4H5QvQzhAUSL28vKybmpoEYZdIRkaGffv2Lc+TJ08ECgoKADU6Gy+hMsEAAJMnTODwN+Qk0MSC6qyYmZlbm5qaZv+PXHwEwmaQ70tLS9ODCQt2ccgpIdAGnAfXB2eE8hoo7AeOAOwPzgOQY2h1jnJbkAuBPsFkCeFGcCLwTKN8DicnZ0dsbOxGRUVFPPQZfQASb2hoeAW041DeDiZ/6BciPEWOHZ0DIWJwGLAzg3vC+zo0MoyBWiN+AQHMswaQdcNglktKVfT09Uxra21jBMotelq6dy9fPOd/UPFgBi8vL0jYfJRYFsLGysrKtwEIAveBfyiUinbDYDuU/4G2srGxdVdXV8+bPn06Xrvqcx+k2ADXRQ4P1cV9ateCrgcchQ4ODsch9+7j43MYxgeeA2gXWgwhUA6qr4O2L1++vOTu3bufZbAHfkJ4R7/HSdHQ0AADButkpQWT2ehXfv9dTsrExORsXFycybNnz9gQWomQ5wli0+rq6nhZDVJSUpBzF/1S3ihgdwaBMmD5oKOjeweaNp6envhwEeEqHznEiR1T1eDgIPXDhw95kK4SsCwoKio29vb2svj6+joC0hBATkpKSrl1dXWLXrx4wQLXhJfTwdHh7PX0dOWhoSFKMjKy8fuPKhYtElxUBwwPq+RW34MHD2iU5syZ0/Lo0SNeSJJ2vGtnRvBwF1cXTx8f331iYmKVh7w8HdavXX8zLS1Npbe3l8bQ0PCCjq5u2vnzSWosrKzD+/a5ORnY20dcCAvTv5iarH+7qHjVypUr08OjoncKzpzZnFeUJ+N7xPdgZmYmnlaImYkZvwJ2d3c/cujQoX2mpqbn4uLijKSlpctUVVUvZmVlQQX16tmzZ7/dtm1bIIRhIW8FYT8HB4cjx44d24MSzVCvo6amlpGSkrKxsLBw2YYNG0r7+vpIFRUVC7Kzs//G8mBiYhIZHR299cmTJ7Oh4BYIS9etW4fPccHkx8DA8Prp06fvmZ6hrbDTgLyPlpbWFTo6OvLe3t5xa2vro9bW1h4fwrgnFidjZmZmZyMiIszAli4uLl6+vr5OwGMGrB8/4gWBMKK4uHhNW1sbXhgOTcBwbUIxP0IWapj8keNAtEd4MMCEThLU96BiVDS5Iejxh2wMsBgGsUQxMbEq1J+kpCTYVV1AYT0YH3BWCB5OuNOD+yJWC7Rrg0kQnBDUQEEeEdXPoNwTYphAoBA4HsAcgGz18PDY7ezsHERoWwgtmZubB8bFxVkhvkJw2tBf+CC2dASVh98R4hDujcJbeLYENLPgcJgZXFyY9s5OKJivy87IVJg5cyYUbpN1dnbSl1RULNygqJj36NGjRcDz+LGxvnTp0kZNTc1rCGyAqJygf2B3JFEBThRsCU5y1qxZoGU390ueHdjZg44d2B7tSgmpqD53jYSEBPzO2N3d/dCRI0fc4P4oj4QcKNrhogUNtBO0x4ImyKU/dX2wERkZ2dBkUjLo/I8BJ8DmwKP5JXaYqsd8s5OCxP7GjRuLLC0tQ1xdXf9RWAjV6YD6gqQ4MPwGBwcbmZiYJH2tIQAhRkND07VgwYKWz8FIIfQoLi5e0dzczBceHg45KfxuC7G5Q6wcVugJCQn4sKOCgsLd2traOU1NTSAZgmc10NHXjT+fmKQvMEfgRcb1jDVUHFSdUSFR1gc8DuCpiqioqTHBIccNV8rLl7g6OJx8VP2I9+mT+jmEfSq8XSghKyn7sKGhgeOw9+FD0dHntjIyMg5lZKeLNz5rnrPVyPA8Az39eF9/P+UQFgtY1zHfo/5269bJZy2ZvwTUhkdOnDq1zd1t33GQroYHnI+P75WEmPi9mJgYdWVl5Zxr164phoeHG1tYWOAr3JmYmPpZWFj6zc3Nj+rp6cWj2D5Awy0sLOJLS0vXoNqfAwcOeGOxWEqgm4LizdbWVoqFCxe+g4ksLCxsBxCSTqzcKNzd3fcBLdb58+fVli9fnkNLS0uxdu3a0vLy8rmEVDvj4+NAgItHZQEow9nZOfzmzZuqw8PDpPBCgo7Xjh07gj/GAD6xgBlbv3591vXr1zfAWECxr6enp6++vn7i2bNnDb4EPjzZcwVMKKtXry6D4+BlhgkW2obkDT51PqIhQg4ehQXRZIQmarTihokUTXZIcgNsD7RCERERVoT5EagrA2qw0dFRyOO+r/eBaxGiwlCbESQdoc/g7yiPBs8JCo8jh4kmLfgfrge7Lzhu8+bNsUlJSaYf5o6Dg4NNnJ2dI6FP0AYkFAiTKzigiYjGe8AFoRNFKEl0HOSkBvr/ootknTYNv9sjo6DASUvL3PY4cMBmrizf497nIxyczMxdcXFxug4ODiFDQ0MgAQ+T8t8+QIsWHR1tiXaCCNRAiLxDon3QR2gLIFi3b9/+Rag+Li6uts7OTjYURiVEfIJ9EQnsBPUaPpQIuyGwS1xcnN7cuXMfmZmZpcJ8AraHnSfYEBYQyLECeAXq0lAdV15enqycnByefPtzH0QBhRwf0uhCiynEHwljjBSWof0w3nD/oqIiSX5+/sp/kwdzsj587/ff7KRCQkJsYDUAEyZMnBMTGz7H0N3dzTpt2jRwKuSw0gLgwudYoL+3ExMyzb0yMjKFEKbQ0dFJSUpKgsI1vPOxsbEJCA8Pt4fBS0lJwTOMq6io5GdnZ6+ytbc94uvti+fnCwgKsJrFy/9s86ZN6aDvY7lrV1RGZoZ6d1cXOKix1EspazZs2IBnn/D397fb5+52tOTO3QVIAhztIpMuXlQzNNiSysLM0t3a1soMshqiYmJPzicmKcQlJJiNjo6SjY4OkwLHoZmp2YlBbu4+QRKSodKHDxelXrpkcPJkmE3nu3c0QHApIS5x90R4qAkVCRUJoKwAcFFYWLgI7unj4+MGcuXq6uqXBAQEGiG0AXm+vr4+voKCgtX29vZhCG5MS0s7GBMTowOCkZBE9fPzc0pJSdFWVla+Qk9PP9jX10edmpqqrq6unpaZmbkxLS1N8dSpUzYgZglUVWBjd3f346dOndoK/V+0aFFrXV0dB/QBCg9NTEwApKETHh7ueufOnUVo0j569KidoqLipSVLlvyNtBSNOaA+hYWFnwIjeVlZ2QoI+QAZsbS0dOXs2bNfAMfj9z4fE8/AsZCQkN1oR4RCfpPVwRDWL8F1EKM0TEYo5ASrbqCpgaJdmNgn3oX39U5KSkpZvr6+2z5mAysrK/+YmBgHVEcFOx0UFkIhPcKQ04c5ErRbgmMQqAh2WvA7msyBY/DJkyfQ9kEvLy87ZWXl88CMT2jX1NTU9bq6uunIwXFxcWFev36N30nCRAgfBKCAn1H9FoGW0t/YH5hYmPHH49Gizc0YWgYG/O/z5s6rf1z9SBDkVukYGDH94DhJSAHxNjxv3rx7UKhOqEAA4XoBAYEu6CcKaSJ7gM3BiUAbYLeHBCHhWCROOdmzAxRdGzduvI3FYkmQI0CLARgTcDjwP3pOwOmAM4NUAAi1trS0MKBi4gk2eLztwUEgHTJoF9gSLTxgVw0LuMnaBt8DQ4mcnNyDCeUI/LVR3hKFiVE4Fj0vCDgyNDQEHKl8H8MKfMm9p8ox3+Sk4MHZtWvXJUjI9fX1sU6oupK8ePGCipeXFzN37tzK3t5eQeCLgnwVOLQfsRqezGjh4eHbXVxcQjs6OigtLCzOenp62oP8eklJicLOnTtjurq6qOTl5XOysrIUT5w4sd3Ozi4cnGhdXZ3A3LlznxFeH+h8gHMO/gYPW0FBgdCKFStqkHptaWkpv7i4eAMHB0fbjRs3pMFpgMhhQECAP6z+4TxQ0g0ICLD28/NzhaJPED4sKChYThiuBKfCyMhIGREduevChYtby+/dmwfn0tLR4dauXXc5LSUFDyaAj7GxcUR0dPQ2AwODS66urtaodgVCZC0tLZRtbW2ckZGRe9PS0jY9f/58GiJHXbt2bSaQwiImiuLi4qXS0tL3oYgUuPYAQg3gBajvkJGRyQdZBnj5o6OjtWCHc//+/SV+fn5eWVlZKyFR7ufn56KoqJguLCwMRawkoEHEw8PTALyHwOeGVvWmpqZBoaGhzpNVucvKymZXVFSsDAkJ2QFIKeirm5vbET8/v71XrlxRhAT/ZGM/2ffLli2rqKqqwrNF48NRE7V2HxLHfngdlBf6XG4CrZZhMoefAcwAeSVY6QOSde/evW7CwsIflXjH4XC00tLSObdv35aEc8BJwCQIEyXUMUEYD+3aPnRWqA8o1IYg9aj4F01ocD0ZGZmCwMBAYxERkX9I0Dx48IBbQkKiaXh4GD928A43NDS8LyCGv8E9UKEs2omi3Bu8H3AMQsXB97CTwtMtwW4V8lTU1INxcfHrJJYtKzfbuePCzbzcjaIiy+4fOxZg3fXuHQWEpkGcFMpDkpKSVjMwMAwAKXRERMRWoEtDu1JUqAt9g8kZdidolwsOEb4XFxcHTtBVkz0T8D0UuIaGhlqiPqFFHUJUEl4D5cPgWCsrq2BFRcVrAEKqq6uTAMopsDuMP4w7tA3+R2MDtkOhRAcHB/+jR486fakEhpKS0o3MzMy16HzUX9Q2tLuHe6AwJbRVR0cnKTY2dutk79+X2OlXHvNNTmqCAeEVKSnp8Pj4ODBB4FV3wRiQKwGaIzCcsrLy1ZCQEG3IQ3yuzuRHGQCc55o1ax4DfBOuyc3N3QtEpwMDA9RQxwJ/27hx4w1gpQCC1YnqdVpBQcGWEydOaIqKilY9fPhQ5MSJEw7p6enKiEEgOzsbOP/eJ5gRIk9TUxMQaWrs7Ozjy5cvL4BdHAjiwYqVk5PzDcC0586d25qXl7dMT08vHQphp0+f/srZ2dmTn5//xbvOd8ylZfeljgUec8H29mEYmJnxk1vTy5fj9nb2fgFHj7rDzhTCdojFnYuLqxVkSwQFBZug0p2NjQ0ohhZ4eHgch8mIhYVlrLW1FWDf8PKOxsbGaurq6gJpL744GRYL5eXlc1atWlXd19dHWVVVtYSBgaENBCK5ubmbobaEm5v7mY6OziW4RkxMjOG2bdsiR0dHSXl5eV+GhoYaA7s97KzExMQeNzY2csMKERWKwiTByMg4qqqqmuDt7b0T5QY/N8ZAR+Pr6+tdWFioGBkZqQVKzmFhYbvs7e1DFy9eXJWcnLzqY7VkX/rcABpRVlb2CRaLJUM7BZQvmAy9RQh+QEARuC8CQ8CqFRZjkJ+CnRVBbVSXiopKjK+vr/tkfGmAjDUzM7vU0tLCisKFsJMBPrsPnSRhyA/lsKA9cB5ylihsBeMyMjIyBqjMj9XQIfslJCSo6OvrX4ZwLCgDw0ID+g19gr6hD+L9Q/kqZBsUcoLCZXxYDxzWyDCGnoFhDOQ9XFz2eq2QkrqpOhGFgOt5+hxxTUpIMj/o7r5PS0sr/uXLl1ygGqupqZkH55SXlwtD6BvqyoaHhyFH/N5ZTywA8U4R5eqQE4W+Q/519+7dnywdQP2BUPPcuXMhZ4MP2aN6OdgNoz6h+8L3aKcFzhneCwMDgzgPDw9gutpPSMOE7EboVBgZGQGxTD06OopraGiYgd7nL3mGgcps+/btsUNDQ8BiMTo+Pk5ORUU1REFBMTY4OEgLOyqQhAGnR0lJOQw5cPjd3t7+kLe3t9eX3GMqH/PVTgocQXt7+0w9Pb0MOzs7Hysrq9MQVuvs7GT28/OzhxwGePFFixZVXrx4UfFjhWr/pkEOHjzoHBAQ4AkFdeihmj17Nj4cAGAIfX39U6GhobugDVVVVTzgqEZHR8HBwgqssrq6ehHIgU9o5QAz+3Y9PT08wgZAGKOjoxRLlizBx3RgBwOw9rdv3wJ6Br+KgxCLvLx8VkxMjAZhbUhRUdESWVnZB/AwowQvFQ01nmSThYMd09XxF7UYkO8GBgaZqn5C1iE9PV1aXV39FtwLHFJvby8Zqp1BOQImJqaBFStWFAQFBW0npEUitDtQJF28eFF3w4YN2devX8eLJKIP0CmdP3/esri4WPLGjRtykEfR0tJKDg8P30HIgWZraxt88uRJG7gvhEPghYb82+7duw+5ubn5f80KDsAWhoaGib29vdwgzAaFjN7e3rtnzpzZamRkBPVybt+60IH8nb29fRSMMWJegHFAJKKfex5hRQxjipwbYR4GzoPVO+zGJp6vMXJyclJ2dvZXwARvZGT0xTlYWFjBxAoq1czMzGQtLS2kKIRIuPuDPkwAePA7CNhhoBU+/AzjAL9D4au0tHSumZnZyQ/1oT7VX2D2T0xM3Hnu3Dkz0FODSRXkb2DhAqAKePbR7gzt7iA3CTtHlLsBW4C9lomK1mw3MztmYWER+bH7Aap08TKRtyQ4HKWaimreyMjIOIicPnz4UBRC8rNmzWo/efKkQWJi4raOjg52dnb2FmjDwMAADWjGYbFYWhwOBxpODOPj46B3966vr48eclpHjhyx5eXlBUTtpFRIpqam4WNjY+Tj48AfQAnaaFDuwsDCwtIDrCh9fX0M8D0OhxsHWzAyMkLoEQdKwkCvdeDAgQMhISFO3d3dNOCcYOdLSUk5TkdHNwLUSM7Ozj6gjNzT00ONxWLpIDxoY2PzD77PyeZEEHidPXt2M7DkQJ3n2NgYBRaLpYISIFDPBfQeLByBnouFhWXw3bt3VL8zoo/QHl/tpOBkEDgUFBR8KSQk1Hj16tUVWCyWsb6+XgDQXFBwC168oqJi0cKFC+snM/6/8X1sbOwW4BBLSUnR4uDgaH/79i0zFRXVODgVyOdA2A45mevXr4OMyE2AlcPLDw4EVlR8fHwvNTU1zxw+fPiTKxHYPebn5y+Wk5O7x8DAABPU6J49e9zd3NyOEqzWKBA0G/IvEB4AHSNYBY2MjpDRMTIO9A8O0BoZGkYaGW49tWbVqrKPFR+WlZUxiYmJ4fMIly9fVvLz83MDQTlycvJxenr6IQBZzJ07t37+/Pk1GhoalwwNDZM+hIQT2hp2L+vXry+BFxL6LS4u/mh4eBhCj50FBQXiKJQE5/j7+2+3t7ePmMgPvM9lACglICBgf09PDydQWXFwcDTr6urGfs0qkbBNhw4dco6IiNhjYWFxtLKyUkpDQyO5qamJzd/f3z0nJ2fZt8bWNTU1k0GqARwMqltCYZHJnr9PhftAWhvGcPny5fdYWFg6IKQ6Z86c+8CYDjWAKLIw2fU//L6srGw+1F69ePFiZl1dnUhFRYXIyMgIFLGTj4yMwGT5j0vCqh/QbFCgraqqmgI0O4Rs9F/Shg9DT4D67OjoYAUELISDW1tbZ4DA6NjYGBm8RwMDAzB5A1qQE9S729vbQT9svomJyUlVVdULKHdLeO8Pn5/Sykr+1y9fzrbZtSujsbGRSk1NrYSSkrId8qegK1dfX89bWloqLiwsXAnXAVKAGTNmDH5Jce6X9PlTx0wWhvuQIQd09wCIBSwiLCws2K1bt0auXr36OrCsnDlzBrhJ8QAn4ufbLPBNTmpCXv05xGAZGBjgAaUmfJlB6kFVVfXatzXpx50FK4vKykphYH9gYGDoAj2rj8nCwwpSVVW1oqWlhZ2Dg6NJR0cndtu2bSc+pu30sdZB8WNNTY0kHx9fPeheTdaDxMRE9SdPniyGYl92TvaXFmY7Ej6GavrwOgC3r6mpoRASEhoGyH19ff0iWFEWFxfLzJw58+WGDRuu8vLyguzD3xg/PnIdfGg2KSlJ2cnJKezt27dcAOZAO08IU8yYMaNj06ZN57W0tKIJtaA+J+n+I8TUnJ2dDx89etSFgoKCFNhGjI2Nj7OxsXUZGRmdi4qK2v45x/sxuwP0/MSJE3bt7e3TSElJyZmYmHonYMojeCZcUtK/rbbxMDuCDzhfIMQFfTFYmcMp1NTUg6ysrCCN0iYqKgpijR+t75nsOZjsewgrQzkEqFl3d3dTQLgHxgnOAyXcsbGxcSwWCyv4N1ALN9n1vub7z8nywHUIHQ6M+9OnTzlh54H4F9FEjq7zqeuBQxAREamor69fXFhYKCYqKoovbi0rKxNev359EQ0Nzfj169cXCAsLT1rv9DX9+1HHovKT/fv37/P09PSCqFJdXd1cyHHLy8vna2lpJQKJMHKyvzPK7kfZ7Guv801OCviwVq1aVdrb28sE7zTAISFJCCsrCK2AuubXNuRXHw+rNCgW5ObmfvutO4Gf1YfPOYovbQPs6iAUCyE0b2/voKysLPlXr14JkJKSjsnIyOQCoALlpb70mt9zHGEob+9e50PHj59w27bNJOR/7/1BNjbWNyMjY5RxcecMDQy2xgF0e86cOR8FInysDR/hhvyepv6nzwXnlJSUZFlbWysESt0KCgo5jY2NfCdOnHBua2tjFRAQeLZw4cIHt+4UyzU3N8+Yzs7RQkNHOyDAP6eBgpJi7O3rN1yrFeWvCPDwPm/raOOUEJUodnDYHRMTE6eurql+0/OA5+7/MUb1UzBQjOttNki7X1G+2Mbe/oSn+3712WBVAAAeN0lEQVR3CDWX/Y+SS4yEZGSqDQLkFU1NTS/39PTQZWRkrILo0oYNG9KhvuvEiRO6H1LATbX2T+X2fJOTgg4FBQUBE3PARLIOIyUlVbRjx45A0Hr6t7fjU9mgv2vbYEXY1taGB8Gws7ND9f+k8fx/q6+VlaX8ixeLPz15OsRup7n1cRJSkhGDLXqp5y8kaTa+eEVPXI3+W5b/i2AZxh52oNm5uYqwSyq9d0+i/mkd36vmVwK1tbULSUlJMJKSK8rXKChe9fTw9KChoSGRlJS8DaTRkCPdv39/wOvXr1l37twZKy4uXpSZmamampqqDLpk7vvcfLt6uqjDw8/YAvKPhpoKQ05BihkaHsWMjI9hQKNsDIPDyCkoFqmpqCYMDGKpnffYH10pt6bAUG9L1PatWz/Unfv3jPGVVwYGeKAUe/36NV9KSorurl27vCdkV3CwSyQkbP7KS/+nD/9mJwVWgwLay5cva8+bN++hlJTUg68NxfynLU/s/GctsEld5VJGRrrGjBkzIDFMlXAhQan09r3F7vv3H79w/qLixo2L75CQ8OF1ioif77cAOKX4+ETziLNnrYaGsLiu7k4OABMA0m369OnvuLlmtFJSUvRX3L8vDnnepsZmoAPDOzMbG5vTTExMUINlD4l8yFmrqqpm7tmzxx+iKs3NzdO0tbVzoO4NQt2waw4JCQEOSnM+vtnd02dM7xobGx2uqa+bPYAdpsSR4DBRMQlbjDW0LsKccre+eqHGBtWc1y+bZvj7HrV1tPtLu2mKfsbV1NTuqqmpRXt5ee2DYl8VFZXspUuX3gay28nCqFO0T7+0Wd/lpKDlPyIP8UstQLz5lLQAlAgYGxskV9yvkNq+3Twu7MRp89TU8+s3a+lemjaNZSQ1JUVKRkYOzyBB/HybBQBh9/DhI/nHdbUL3N3cvACZCMhASUnJxxs2rrvY09NHFR8fZ8gzi+f15ZS0dSCLA2GtiMgz9uM4HKOGhkakiZFJLOR+AU2no6OTqqOjE7Vu3brs9PR0eVVV1Ryg/gGiVFFR0RoSEpJBJyenEF9fXwjpUdrZ2R7H4caog4NDt0FOtqyyTFhMYvlDDAUZyfQZ3K1ubm4es3l5Hi8QFK4pLMrfaGm+M5KOmgZbUFgoKjx37uNv6/W/dxaE4aGUoKysTGl0dHQ0MTFRcf369YXgzLW1tS+eP39ehxhl+nr7f7eT+vpbEs8gWuDzFkAhJ3BUZtuNU9ra3vHEJJzTHMOOUW4xNEgXFlpUWfWoivdmTuaKOXM+XiRLtPFfJRMAsiG0BdBWkZGR0fb09NC7u7sfvXr1uhL3zJkDLCwsryGn3PyqmdvW1i7cy/OAHQ6Ho3ny5AnrVmPjyw8r78+/96B0yaI5i97ev39vgaj48lJgWlghIVlISko6lJ2drTghltkpLi5e9vr1a853795xDA8P40A7jJeX9xUGgwF9J3FJScliAQGBVytXrszX19c/a26x7eJBPy8bLD22Nyk42fbipWQLLV39OF8/390A7ZYQFSvDjeKYYYJ/8riWi46Gtv9CTLyK1Eqpe1NtnL28vPBs7QBCev78OR+Up8jKypZraGhc8fPz28nLy/tmqrV5qreH6KSm+gj9R9uHCqbT06/Ib1RWzYmNiTJoaWnlu5l7UyUq8pSaienORH4BgWehISfNJnb0+FzKf9Rck3YbQvNpaWlae/fuDQQKoIGBATrgDMSQkGHiE+KM9HV148AJZGRkrz502DNsJg93o4P9bgdBQcFXvv7+Lj7eR5ypaaiGQDcuJydnE3ZwCKO3RS9hOtv0LqhXAmG9tWvXZtXW1s66cuWKDhA9GxkZnV22bFlzTU0NXXV1tYScnBwUgdODoCUwK7GysmKnTWNpCwk9bi4hIVGhpql5LTv3ptqVa1dUzbabxzvaO7nZO9jFZmVnL72Vf2sR97RpveHR0TtioqKtqiuruCwtLYNDQ0PsJu38TzygtraWz8/P7wAw+re2tnL5+/vbOjk54UmSwb5NTU3sEBItKyujEBMTm3IAkJ9oqi++FdFJfbGpiAf+KguEhByzOx4auqe5uXnm3LlzGx8+qOYNCPBz2b3byRsYqC0tLb1kZWUf/qr2TdX7QoH06Ojo+MmTJ/fl5+crFhUViUOpCDMz89CpU6csMjMzlTMys+SATOFaVuZKPi6u1yMjI6PXMzPVzbebxQDEnZ+fv66xsXGera3V4Q1K66739Q1R8/CwN3b0DHDx8fA1/AgkLBQy6xvqRd++e3cNFTX18NDAIA0DO9vYImHhOhBdzM3IEIxNuGC2btWqiwMDA+xtnZ1cZsam0S0tLTP9jvpsMzIwSoAx+BGo1x8xlm/evGGfNWvWq4CAAFcbGxs/fn7+tx4eHu5GRkYRsDslISEh5lK/wtBEJ/UVxiIe+vMtABPt+Pg4bv9+d58zZ85YcXHN6KusfMTt5XXIPygoyBxqW1VVVVOvXLmi8fNbN3XvWFhYuNhut31sRXn5Yjp6eqinIgVy3K7OTsyZiLNOZqamR7u7u5mfPHnBtdNie/KjR4/mg/4TpJlp6eiGdXW1z+5xdfUVEhB4+TnY97cWLX/MctVNTazcDAy4XiYmbPaFxE1Xr17RwODGMSPDY9TXLqdtwIzjSDE4DHABDg4PDNJAcfbipUsa9jq7OGtrawOqGE8oPRU+oqKid8rLy1eAnE9VVZVQY2PjQthpPnv2jJ4IR/+6ESI6qa+zF/HoX2gBV1cXDwiljIyMUe3d64zXyAoMDLa1t7cPio2N3SwtLZ3xJVyBv7AL//qtX79+zRaflGQSFxtjXlNTM2dkeBhzLuacr4CAQOWLFy8WZt3IXhUTc05Gfs2a+8GBQeYlJWXSJ0+dNCsvLxeytNgZoKKyKY2Tk60FCJMJVaP/9YZ/4gaQn7z/9Om0Z7XV4mcjInbk3cxT3WO/+6i8wuqrLa9auL28j3i8eP58rqGhwZnTJ0/v+FXt/PC+z58/57S3tz/LxsbWGxERoVtTUyMoIyPzALTuQLqIjY1t6N8qAp8qNvhR7SA6qR9lSeJ1/jULoEJf4D9UUlp7R0tLO4WOjnYYqHmios5pubi4+AQGBjpLSUndCgwM3LZ06dIn/1pjpuiFAWUbnxSvYmdrH9Pe3k6PGx/H1xxRUVENe+z3iFghKXmXaxbnA/6Z/NVbjAwuX7xwUXlkeBg3f75QjbzcmpzNm7US5eWntsQ47Nr45whUHTjo6Wu0ZUsMMKs8f/6c9+HDh2Kb1Ddd3LrVOP5cdDRegWAqfOzs7AKpqKjIfH19QfJGdfPmzZdh97dkyZKSiooKvMIC8TO5BYhOanIbEY+YIhYAEuPi4gJhTU2tAqg3kZKSKomNjddsbW2dtmbNmodA8ioiIlKVnp6+BuTup0iz/9VmPHnyhP/q9asaLS0tnGcjzlq1t7dTrVq9usHWzsZjZGSEqr+nn+lY4DGb6kfVvDt27Lw8g4vzTWxs3BpqapqOA577D4ouEa3g4+Nr+x1AJ/U4HFXr7dszDx7yPAW5KynJFfdhNwKEqk5Ozt49PT1kTi7OfgbGpuHCgoJ/adYDkfTTpzzCX8FQ8iMGDJ5Pa2vrUOD01NXVDQcxSQUFhYyoqKitNTU1s9+8eUMM+32hoYlO6gsNRTxs6lggOTl5nZ6eXqaCgkJhfHy8an9/Pz0PD0+zgoJCza1btxby8/O/vH79+pIfzWc3dSzwV0suXLiw2W63/cmunh42Ghqanq6uLkZWVtYhezvbM9uMTYMASUfDytr5tKZm3voN62+ws7O/YZvG9trHx8dzkaRkER8Lyw/l+/tZ9rlddnv+/r3uR3Nu3txITk6BYWVlHZCSli7q7Gif0dfbx/CyqYmDnY2tJfFSyoYl8+fX/ax2Ed4HaNaAUX7Pnj3HeHl5h7i4uBqLi4sXS0hIlAJ5LigvvHr1ihGQfr+ifb/TPYlO6ncaLWJb31vgzJkzOra2ttHNzc2cvb29pNLS0rWXLl3aDCS0oO46f/7852ZmZsdsbGxOTaWE+o8Ywnv37gldvXrV2NffzwHqcQ4cPBiqr6N79MnTpyvvP7wv7OPja93d0UHNKyDQPTw8PPa6uZnZxs72sOf+A4GEUis/oi2/8hqQ51mjqHDbZa9rgM2uXSEkJCR4CR0L611nToaeMFNYuzYvNvqczq/aVVdVVQmIiIjUASlwSkqKgby8fPqaNWvyqqurl0AZwK+03e90b6KhfqfRIrYVbwFEjisnJ5dTXV0tJicnl5GcnKxTU1OzMCMjY6Ojo+NRpBRrZ2d34tixYw5/AuwX4MsSEhK3SktLl+EN8dfbi2t62TSPaebMzpbGpzxMtEz1t+7cWa+nr3eBhoam09bG+vgOM/Pj/f39w4KCgj1/2iOkuG7d5du3ize4ue1z0zLQSmCiZOrq6OvjdrS3O5ufny/lf9Rvp+pG1ZRf5ajKy8sXg5AjACmA4mnRokVPHj9+LDihYUesk/qCB5LopL7ASMRDpqYFAH22e/fu0MzMTC0oTi0pKRGura1dClIrmpqaOT09PVzZ2dkLzc3NE5SVleNUVVUzCHvyu7CjA+3QvXv3VoCYZ25u7go+Pr5ugFzPnDWr7vnz57MCggJ34EZHSUQlJKrnCM5tPJ+YoKSqphYXHnbSEuDOf3LhKJQohISGWoeEBO8lIyNj6OzowJBTUGBGR0Yw1DQ0ePXeJUuWNBwPDtGVkZEp+9k0blDcu2DBgmfV1dVzYUclIiLyGJQjHBwcfH18fFym5ps1tVpFdFJTazyIrfkGC6SkpChpa2unHzlyxIWenn7YxsYm0M3NLWjLli2hy5Ytq+7t7aXi5ubuPX36tB4PD08NLS3ta0FBQXxR0FT+wAT35s0b7rNnz9okJiZqQWiPhoZmrKioSGbZsmUloBqPwWCGzqcmbzI1Nr1ESkY2YGdn76eloxPDQEk58CMKbaeyffDbSByI6ZLgqp8+nZNw7ty248dDXOJj4wwWLFjwcHR0dAQ7Nka+1WBLVmtrK9v27ea+5mZmwZAHmkzY8Ef1+86dO8tWrlxZPmvWrDZWVtYOYWHhMnp6+t6oqChjkHn/Uff5k69DdFJ/8uj+h/p2/fp1RQ0NjatjY2MgDIixtbU9HxQUZEhFRTWwadOmnJycnJUdHR20zMzM4/r6+lFqamrngQh1qpqotraWy+Ogx4mMjMy1Pd3dtL4+vof7+/tZQXA0PT1dTllZuVBTWzuxs6ODOSMzc3VHexv1qbNR1gsFBH6JGvZUsCMgHecvXPDUyNDwyiYNzcQV4uJ5b9++5b2Wnq7uts/VhYSUFGOxy/KUpqbWxTWrVuX+rJ00EOyWlJRIW1hYRDo6Oh6KjY01SUpKUgOqKGKt1ORPDtFJTW4j4hFT3AIohAPM28rKyjchnGJqanohPDxcH5zUpUuXdPv7+6l0dXUTCWXjMzMz1y9evLgQi8Wy8/PzN/7qbjbhmmiwT7HTziUkbL2clrqtqrKSDzM+jtl/4ECwnbWNBwsLC+SUKIpLSpZtMzFO7ejoYGxvb6cJCgrcZb3LGgAi/9SW/9Wd+sn3Ly4uFpeTk7sLys5ycnK58EwwMzMP9vT0UI+NjZGAKjMoT0dFRRkYGhrG/4zmBYeG7rK1tgpNTUlVV1dXT3Pb7+Zz9Ogx68H+ATZghv8Zbfid70F0Ur/z6BHb/g8LQP7G399/b3x8vOnBgwfdbG1tj8fFxRmoq6tf8vLycnFzc/N2dnY+furUqe3d3d3U5OSkGDW1Tef37HEIkJL6f1ZtcHzAaYfqhz7HvgBwYxBirK+vp/owjIjD4ahAhmIiNPVREty8e8VLBwexHGNDw2O6OrrXBwYGqKZPn94jKSV5t7Ojk6EgL19SWkq6wsPDw5WMHDOakpymceZM+DZfXx8HfV39ZA4OjrfER+H/LQBj19DQMENLSyt1y5YtVxwcHDwn7E+ZlZW1TkdH5wrU1IWGhtpukN9wmW8BX/O/iQA9GhhofdjrUIidna03FzfPC1sb69MD/f2Ywtt3ZFZKShYTx+7zFiA6KeIT8sdZAIhGz507Z+vl5XUIi8WSr1y5sqygoEDaz89vb25u7toLFy6oVFZWCsrKyt7l45uNbWpqosbhcDgbG6sT7e2ddBIS4uXa2nrnODg4+pBx6tvrGQWn/T86DjmmzxkP5Uvq6urY5s2b9w5NlG1tbZTs7OxjzT3NNIf3+/mcPhNuhhn7H5YcA8x0GHLcyAgmIydro5KcIgA9qK7cuL5mr6NLSM2jR/wMjIz9Cgprruvp6MVra2tf+eMG7wd2qLKykl9DQyODj4/vrYSExN2urq5ZsGBISkrSo6enx758+ZIRdtbOzs7eHh4e+/6tnaiLq6uHj/eRAzyzZvU0NzczmGwzjR4cGGTQ0dGN2qSikv4Du/xHXoropP7IYf3vdooQyebp6elUWloqU1RUtDoiIsIoLy9P6cSJEzvOnTu3TVFRMWnPnj3xoqIiJRISYvcTEs7rxsScM8ZisRiAry8UFqobHR4lPXTEy3FkeIRkicSSe/NnzX/9KcsCZx4XFxfeERF+QLkW8mSzZ8/uTk5NVtLT1b/Ezs7eOjIyQj8yPk7a199HPTY8hDHdvj1xbAxHPTAwQH3t2tXVGzesv7Vxo2rSvHnz7vd0t09zctobAMW5sVHROkJCQi9+FaT6d3myECN6cHCw+f3796VSUlL0hoaGKMXExGoUFRULraysvHx8fNwfPnwokn0zR8LYaOu56OhoY+hfR0cHEysra/eP6uvpM2fM3dz2nVbdpBbtsc9936xZs16rqqmm7Hff7yUmJlbxo+7zp16H6KT+1JEl9gtvAUiOZ2ZmLt+0aVPxyMgICTggUVHR+8nJyYolJSVy5uZmUZWVjxZyc3M3kZGR4JydnSM4ODhe29nv3g91SIyMDCO9vb0Uymqq2cuWipSO4MaGDY22nCMjJSPNzy1cPYuH9zktJSWprKxsoY+fn8P9igoJ4cWLHgotEqpctGDRgyM+PgduFRVuJCUjG3xSV8dNz8CA6evtxbBzcGC7enrIKKmpSOno6Lpbml5xtLW1sY+ys/fkXkxSsbK0iurv76ehpKTs7+/poTlw8ICziqZWmqiQ0FPi0H69BR48eDB3+fLltXZ2dsE+Pj57u7q6qFlYWLqSk5NN9QwNzo5gsZj1ysq3TAyNQrW0tJJ/ZPgvLCzMxMbONuJJbR0XHx9fa3xiopHBFv2o+if1goIE9E1f36v/xhlEJ/XfGOf/ZC9ra2sZ5s+f3wudT0tL2+Dt7e3Bxsb25saNGxtB1ltMTKzQw8PjwOHDh9z27XM/LCW14h4Wi+UqL7/Pr6mlkfXkSd1SBQXF9KDAYF0MyV+lsyTkpPjEOwMj48Do6ChtT3sXhpaODgPqs1gslgacIMhhwGepiEjDg/v3BaSkpWsZGBjeNjQ8m//yZSNnbt7NDdPZpr8ko6Pry8nIWJ929bJGU1PTPFUV1YRp7NPe3a94IBYbGamtsmnTJTsr6yBeEZFqgR+4sv+vPQwo7AqceYqKiiX9/f3TQUKDnpFhsL2zk34aB/ub6WxsXdjhYdq7t+8IzZs/v/bkyVPbVklJ3f5eW1VVVS2QWLH8wQzOGe0HPDw8M7MyFZKSzmsCuKfqYeXchQsX/mfRmF9qW6KT+lJLEY/7bS1AmD+Cn+vq6hYWFBSo+Pv7O2KxAzRCQkIPCgqK5EpKisU0NDZnvn37jLOp6S3HKjnFsvLSCvGMjOvylrbWwQcOHgyeN3d+DXYIO7bVwOAshpQEk3Ix1Soi4sye9OvX+dKuXNUVFORvu118V+LNm1csQUHB1uxs7L35eXmLODk5u96+fcssKi72YHh4mPlYQKDlMjGx++/a2lgrKsqk99jbe8HGz8LaOpidje212VaTeAgL/bZGn6INh9BvfX39nMrKSvGTp0+ZV1bXLKVhIG/jYeMBWXdSL18ffy+fI/bTp7H16m7ZEqK6USWNiZ29SZifv+VbupSfny++Wm71vemcnAOqqiqXxSXEC4eGhiicnVz8G5+/YGdnZ8cvooifT1uA6KSIT8d/ygKEjANVVVU8IyP9DNraW1Kbm5tmU1FRjnV399Fu22ZyMSIiUoeZhbFfXFziUXZWzoq483EGx4+HOmVcSZdiZWXtDTkZusPWxjpsn8u+SCtnl72a65XybhcXL8y6kaW8du3adKAwiouL07WysQ6loaHBRp2NNOHm5n5FQ0MzfufOneUm20xPLhZeXNra/o6RgooCo6evH2e+1TSCioqqB5CC/6lB+QWdra6unuPq5ub34FGlrPE2kxi1jWqJ3X199C4ujidLiovnLxYVfV5VVcWHGx7GyK1bl29sZHRWUXZ15sfyjp9qPiA72Tk53kyfztl9/mLipkXzFuHVo1NSUpQNtxpdrK97Mo041pMPPtFJTW4j4hH/AQvExkYbPXv2Ym5fXy8ZaFOZmpnGZGRkqr1584bZx9fXWXGdYvrhI96HXzU3cwUFBZqLLRF7uMNmV1h4aNiO7ebb0329ffW3GBmkZN3Ikvf19XPnmz27EXJg/seOOj1+/FgI6HlAYXh87C/xWEcn58N+Pj6wexr+t1Bl/4Fh+64uQr7yoPdh15evX/FHRUYa44aHSQxNTa+uUVDM2Kqlczb3bvGagrwCFU8PdwsMOTlGfs2aAi1NzRhSUlJSsWXixaLCwo8/1wBlFZXrN3NvbnBx2Xts6eLFJaSUpKOdHT1MRgZbImVkZQuLCgrlfweJlO8y8g84meikfoARiZf4vS2AkGCoF8XFxUsTkuLMLl1KUWfnYH/X0d7BMoobpwDNJsglrFghWTx9OkdLYVHRyoGefubZvLOfsrKw9JORkWNbWltY+nr7GKHGamBggJ6CnHx8i4Fh1CZN1Qu4YRwVHTNdHy8379vp06d/U/jo97b01Gw95KyiEuN0LSwt43ea7zxt5+B4cHRwcNowZhi338UtOPXKZQVOdo4uCmqqwVcvm2aMDmExMitX39plZR2gq6GBh5BXVlayL168+DVyOpGRkQY7LHaeIyEhIR0eGsLMmjW7r6Ozg6avt5eMcwbXmzevXvFjMJhREG6cmlaZOq0iOqmpMxbElkwhC+Bw9VQvXpCTMDIyUvb09Ay/aW/nvV2crzg0NESuvE45rW94mO5CcoKe4ZYtsQxUDO8yMzP1Vq9encfOzv4M6IvmzJmDn7B+NqHpFDLhb9eU0PCThkUFRRuvXr+2caCvnx4zPobR0tXPcHS082BjYmulYacZ4KTnfLfD2iouPCxMn09AoKPx+XNWtmlsXYuEhcotLC1ODwwMkPb29DLY2tqdARDNkSOHPdQ01S7NmTXnaXNzM5u0rPSdo35HHSUlJa/w8PAQ2Sa+4CkhOqkvMBLxEKIFcDgcBUgtfGgJxDKBEGSE3/8sbjji6Hy/Berb2xkFp03raWxsZLlbWiozPj5CYmyy7ZKJkdGFk2EnzQDU0t3dTRMTF2ddVlG+NCYqatOZiLPbWZmZO7aaGF8YGRkhH8JiMYxMTJihoSEMOzt7V3NzM3N8fIKZoq7ueQ4Skj4HJ4djYSdO7igrLRVauHDhL6fh+n6r/ZwrEJ3Uz7Ez8S5ECxAt8BtYgHDnm3o1de3hg4cPPHvxQrDj3btpVDTUw0ODWKodljsvnA47pdOOa2dkxbCOZuVmrdDerHMF2E3WKykVLxMVuyUuKloSfDzY4caNrNV2tnYRJKSkvTEx54yOh4ZY6Wnrnf8NTDFlmkh0UlNmKIgNIVqAaIGpYoHnz59T8/HxYdvb2xnz8/Nl6enp35WUlCh6eXl58PLyvlBUVCzq7OxkpKan7YmPjTNWWrcu29nV+SDPPKFasv5+UkABArrP46CHx6FDXnslV0gW+vv5OUhLS5dOlT7+Lu0gOqnfZaSI7SRagGiBX2IBQu2pzuedzCa2JmcxGAwZIzNjzwB2kKmru4uqqLBI5qifv6eIiEgpjhw30tTYxBIZEWnV+PLlrGWiy0qPnjxtx8PE1PFLOvCb35TopH7zASQ2n2gBogV+ngUACTpz5swxQh0oKBDPupmltnOHRQR2cJCGjp6+ZwYn5xurXVZH58yZ06ysrHzj57Xwz7sT0Un9eWNK7BHRAkQL/EQLAEAG2CrevHlDSUNDQwm3Hh0dHRsbGxvn5OTs/4lN+SNvRXRSf+SwEjtFtADRAkQL/BkWIDqpP2Mcib0gWoBoAaIF/kgLEJ3UHzmsxE4RLUC0ANECf4YFiE7qzxhHYi+IFiBagGiBP9ICRCf1Rw4rsVNECxAtQLTAn2EBopP6M8aR2AuiBYgWIFrgj7TA/wHkNXhkjMwzXQ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872" y="7937"/>
            <a:ext cx="8042989" cy="22520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7169">
            <a:off x="-105640" y="24879"/>
            <a:ext cx="4026496" cy="2875096"/>
          </a:xfrm>
          <a:prstGeom prst="rect">
            <a:avLst/>
          </a:prstGeom>
        </p:spPr>
      </p:pic>
      <p:sp>
        <p:nvSpPr>
          <p:cNvPr id="7" name="TextBox 6"/>
          <p:cNvSpPr txBox="1"/>
          <p:nvPr/>
        </p:nvSpPr>
        <p:spPr>
          <a:xfrm>
            <a:off x="307975" y="2259974"/>
            <a:ext cx="11597886" cy="4580741"/>
          </a:xfrm>
          <a:prstGeom prst="rect">
            <a:avLst/>
          </a:prstGeom>
          <a:noFill/>
        </p:spPr>
        <p:txBody>
          <a:bodyPr wrap="square" rtlCol="0">
            <a:spAutoFit/>
          </a:bodyPr>
          <a:lstStyle/>
          <a:p>
            <a:pPr algn="ctr">
              <a:lnSpc>
                <a:spcPts val="5800"/>
              </a:lnSpc>
            </a:pPr>
            <a:r>
              <a:rPr lang="en-US" sz="5500" dirty="0" smtClean="0">
                <a:latin typeface="Adobe Devanagari" panose="02040503050201020203" pitchFamily="18" charset="0"/>
                <a:cs typeface="Adobe Devanagari" panose="02040503050201020203" pitchFamily="18" charset="0"/>
              </a:rPr>
              <a:t>March 1</a:t>
            </a:r>
            <a:r>
              <a:rPr lang="en-US" sz="5500" baseline="30000" dirty="0" smtClean="0">
                <a:latin typeface="Adobe Devanagari" panose="02040503050201020203" pitchFamily="18" charset="0"/>
                <a:cs typeface="Adobe Devanagari" panose="02040503050201020203" pitchFamily="18" charset="0"/>
              </a:rPr>
              <a:t>st</a:t>
            </a:r>
            <a:r>
              <a:rPr lang="en-US" sz="5500" dirty="0" smtClean="0">
                <a:latin typeface="Adobe Devanagari" panose="02040503050201020203" pitchFamily="18" charset="0"/>
                <a:cs typeface="Adobe Devanagari" panose="02040503050201020203" pitchFamily="18" charset="0"/>
              </a:rPr>
              <a:t> &amp; 2</a:t>
            </a:r>
            <a:r>
              <a:rPr lang="en-US" sz="5500" baseline="30000" dirty="0" smtClean="0">
                <a:latin typeface="Adobe Devanagari" panose="02040503050201020203" pitchFamily="18" charset="0"/>
                <a:cs typeface="Adobe Devanagari" panose="02040503050201020203" pitchFamily="18" charset="0"/>
              </a:rPr>
              <a:t>nd</a:t>
            </a:r>
            <a:endParaRPr lang="en-US" sz="5500" dirty="0" smtClean="0">
              <a:latin typeface="Adobe Devanagari" panose="02040503050201020203" pitchFamily="18" charset="0"/>
              <a:cs typeface="Adobe Devanagari" panose="02040503050201020203" pitchFamily="18" charset="0"/>
            </a:endParaRPr>
          </a:p>
          <a:p>
            <a:pPr algn="ctr">
              <a:lnSpc>
                <a:spcPts val="5800"/>
              </a:lnSpc>
            </a:pPr>
            <a:r>
              <a:rPr lang="en-US" sz="5500" dirty="0" smtClean="0">
                <a:latin typeface="Adobe Devanagari" panose="02040503050201020203" pitchFamily="18" charset="0"/>
                <a:cs typeface="Adobe Devanagari" panose="02040503050201020203" pitchFamily="18" charset="0"/>
              </a:rPr>
              <a:t>$50 per entry</a:t>
            </a:r>
          </a:p>
          <a:p>
            <a:pPr algn="ctr">
              <a:lnSpc>
                <a:spcPts val="5800"/>
              </a:lnSpc>
            </a:pPr>
            <a:r>
              <a:rPr lang="en-US" sz="5500" dirty="0" smtClean="0">
                <a:latin typeface="Adobe Devanagari" panose="02040503050201020203" pitchFamily="18" charset="0"/>
                <a:cs typeface="Adobe Devanagari" panose="02040503050201020203" pitchFamily="18" charset="0"/>
              </a:rPr>
              <a:t>Must be under 55 lbs. to participate</a:t>
            </a:r>
          </a:p>
          <a:p>
            <a:pPr algn="ctr">
              <a:lnSpc>
                <a:spcPts val="5800"/>
              </a:lnSpc>
            </a:pPr>
            <a:r>
              <a:rPr lang="en-US" sz="5500" dirty="0" smtClean="0">
                <a:latin typeface="Adobe Devanagari" panose="02040503050201020203" pitchFamily="18" charset="0"/>
                <a:cs typeface="Adobe Devanagari" panose="02040503050201020203" pitchFamily="18" charset="0"/>
              </a:rPr>
              <a:t>Riders will be given a t-shirt</a:t>
            </a:r>
          </a:p>
          <a:p>
            <a:pPr algn="ctr">
              <a:lnSpc>
                <a:spcPts val="5800"/>
              </a:lnSpc>
            </a:pPr>
            <a:r>
              <a:rPr lang="en-US" sz="5500" dirty="0" smtClean="0">
                <a:latin typeface="Adobe Devanagari" panose="02040503050201020203" pitchFamily="18" charset="0"/>
                <a:cs typeface="Adobe Devanagari" panose="02040503050201020203" pitchFamily="18" charset="0"/>
              </a:rPr>
              <a:t>Winner will receive a trophy buckle</a:t>
            </a:r>
          </a:p>
          <a:p>
            <a:pPr algn="ctr">
              <a:lnSpc>
                <a:spcPts val="5800"/>
              </a:lnSpc>
            </a:pPr>
            <a:r>
              <a:rPr lang="en-US" sz="5500" dirty="0" smtClean="0">
                <a:latin typeface="Adobe Devanagari" panose="02040503050201020203" pitchFamily="18" charset="0"/>
                <a:cs typeface="Adobe Devanagari" panose="02040503050201020203" pitchFamily="18" charset="0"/>
              </a:rPr>
              <a:t>Sign up with Julie in church office</a:t>
            </a:r>
          </a:p>
        </p:txBody>
      </p:sp>
    </p:spTree>
    <p:extLst>
      <p:ext uri="{BB962C8B-B14F-4D97-AF65-F5344CB8AC3E}">
        <p14:creationId xmlns:p14="http://schemas.microsoft.com/office/powerpoint/2010/main" val="998302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9156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sign with blue text">
            <a:extLst>
              <a:ext uri="{FF2B5EF4-FFF2-40B4-BE49-F238E27FC236}">
                <a16:creationId xmlns="" xmlns:a16="http://schemas.microsoft.com/office/drawing/2014/main" id="{162319E1-890C-61B7-B059-29BC1193F717}"/>
              </a:ext>
            </a:extLst>
          </p:cNvPr>
          <p:cNvPicPr>
            <a:picLocks noChangeAspect="1"/>
          </p:cNvPicPr>
          <p:nvPr/>
        </p:nvPicPr>
        <p:blipFill rotWithShape="1">
          <a:blip r:embed="rId2"/>
          <a:srcRect t="-17" r="840" b="12642"/>
          <a:stretch/>
        </p:blipFill>
        <p:spPr>
          <a:xfrm>
            <a:off x="257695" y="174567"/>
            <a:ext cx="11545529" cy="5722380"/>
          </a:xfrm>
          <a:prstGeom prst="rect">
            <a:avLst/>
          </a:prstGeom>
        </p:spPr>
      </p:pic>
      <p:sp>
        <p:nvSpPr>
          <p:cNvPr id="2" name="Rectangle 1"/>
          <p:cNvSpPr/>
          <p:nvPr/>
        </p:nvSpPr>
        <p:spPr>
          <a:xfrm>
            <a:off x="884683" y="5598567"/>
            <a:ext cx="10389384" cy="1107996"/>
          </a:xfrm>
          <a:prstGeom prst="rect">
            <a:avLst/>
          </a:prstGeom>
          <a:noFill/>
        </p:spPr>
        <p:txBody>
          <a:bodyPr wrap="none" lIns="91440" tIns="45720" rIns="91440" bIns="45720">
            <a:spAutoFit/>
          </a:bodyPr>
          <a:lstStyle/>
          <a:p>
            <a:pPr algn="ctr"/>
            <a:r>
              <a:rPr lang="en-US" sz="6600" b="1" cap="none" spc="0" dirty="0" smtClean="0">
                <a:ln w="0"/>
                <a:solidFill>
                  <a:srgbClr val="FF0000"/>
                </a:solidFill>
                <a:effectLst>
                  <a:outerShdw blurRad="38100" dist="38100" dir="2700000" algn="tl">
                    <a:srgbClr val="000000">
                      <a:alpha val="43137"/>
                    </a:srgbClr>
                  </a:outerShdw>
                </a:effectLst>
              </a:rPr>
              <a:t>TICKETS ON SALE NOW!</a:t>
            </a:r>
            <a:endParaRPr lang="en-US" sz="6600" b="1" cap="none" spc="0" dirty="0">
              <a:ln w="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4104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mium Photo | Old paper texture, vintage pap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 r="3283" b="18142"/>
          <a:stretch/>
        </p:blipFill>
        <p:spPr bwMode="auto">
          <a:xfrm>
            <a:off x="0" y="-1"/>
            <a:ext cx="12219079"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5691" y="612843"/>
            <a:ext cx="11687695" cy="5632311"/>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His hands are gently knocking</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On your door</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Outside He’s pleading to come in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His heart is breaking</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As he waits for you</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To wash you free from every sin</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30592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white and blue card&#10;&#10;Description automatically generated">
            <a:extLst>
              <a:ext uri="{FF2B5EF4-FFF2-40B4-BE49-F238E27FC236}">
                <a16:creationId xmlns="" xmlns:a16="http://schemas.microsoft.com/office/drawing/2014/main" id="{16F9A00D-04FF-E5F2-CA0F-E58A1FD7FBAA}"/>
              </a:ext>
            </a:extLst>
          </p:cNvPr>
          <p:cNvPicPr>
            <a:picLocks noChangeAspect="1"/>
          </p:cNvPicPr>
          <p:nvPr/>
        </p:nvPicPr>
        <p:blipFill>
          <a:blip r:embed="rId2"/>
          <a:stretch>
            <a:fillRect/>
          </a:stretch>
        </p:blipFill>
        <p:spPr>
          <a:xfrm>
            <a:off x="0" y="-1"/>
            <a:ext cx="12210066" cy="6858001"/>
          </a:xfrm>
          <a:prstGeom prst="rect">
            <a:avLst/>
          </a:prstGeom>
        </p:spPr>
      </p:pic>
    </p:spTree>
    <p:extLst>
      <p:ext uri="{BB962C8B-B14F-4D97-AF65-F5344CB8AC3E}">
        <p14:creationId xmlns:p14="http://schemas.microsoft.com/office/powerpoint/2010/main" val="24154508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5F7B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224"/>
            <a:ext cx="12192000" cy="6064898"/>
          </a:xfrm>
          <a:prstGeom prst="rect">
            <a:avLst/>
          </a:prstGeom>
        </p:spPr>
      </p:pic>
    </p:spTree>
    <p:extLst>
      <p:ext uri="{BB962C8B-B14F-4D97-AF65-F5344CB8AC3E}">
        <p14:creationId xmlns:p14="http://schemas.microsoft.com/office/powerpoint/2010/main" val="8583939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Join Us For Easter Sunrise Service - Faith Decision Missionary Baptist  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05250" cy="42734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 xmlns:a16="http://schemas.microsoft.com/office/drawing/2014/main" id="{7EFD04CE-4C59-84C1-2BB6-F6C37B293740}"/>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10702213" y="84333"/>
            <a:ext cx="1368115" cy="1305928"/>
          </a:xfrm>
          <a:prstGeom prst="rect">
            <a:avLst/>
          </a:prstGeom>
        </p:spPr>
      </p:pic>
      <p:sp>
        <p:nvSpPr>
          <p:cNvPr id="8" name="Rectangle 7"/>
          <p:cNvSpPr/>
          <p:nvPr/>
        </p:nvSpPr>
        <p:spPr>
          <a:xfrm>
            <a:off x="13250" y="4388707"/>
            <a:ext cx="12192000" cy="2400657"/>
          </a:xfrm>
          <a:prstGeom prst="rect">
            <a:avLst/>
          </a:prstGeom>
        </p:spPr>
        <p:txBody>
          <a:bodyPr wrap="square">
            <a:spAutoFit/>
          </a:bodyPr>
          <a:lstStyle/>
          <a:p>
            <a:pPr algn="ctr"/>
            <a:r>
              <a:rPr lang="en-US" sz="5000" dirty="0">
                <a:solidFill>
                  <a:schemeClr val="tx1"/>
                </a:solidFill>
                <a:latin typeface="Adobe Devanagari" panose="02040503050201020203" pitchFamily="18" charset="0"/>
                <a:cs typeface="Adobe Devanagari" panose="02040503050201020203" pitchFamily="18" charset="0"/>
              </a:rPr>
              <a:t>Sunrise Service is @ 6:30 am in the Event Center.</a:t>
            </a:r>
          </a:p>
          <a:p>
            <a:pPr algn="ctr"/>
            <a:r>
              <a:rPr lang="en-US" sz="5000" dirty="0">
                <a:solidFill>
                  <a:schemeClr val="tx1"/>
                </a:solidFill>
                <a:latin typeface="Adobe Devanagari" panose="02040503050201020203" pitchFamily="18" charset="0"/>
                <a:cs typeface="Adobe Devanagari" panose="02040503050201020203" pitchFamily="18" charset="0"/>
              </a:rPr>
              <a:t>Regular Service is indoors at 10:00 am.</a:t>
            </a:r>
          </a:p>
          <a:p>
            <a:pPr algn="ctr"/>
            <a:r>
              <a:rPr lang="en-US" sz="5000" dirty="0">
                <a:solidFill>
                  <a:schemeClr val="tx1"/>
                </a:solidFill>
                <a:latin typeface="Adobe Devanagari" panose="02040503050201020203" pitchFamily="18" charset="0"/>
                <a:cs typeface="Adobe Devanagari" panose="02040503050201020203" pitchFamily="18" charset="0"/>
              </a:rPr>
              <a:t>Breakfast will be served between services!</a:t>
            </a:r>
          </a:p>
        </p:txBody>
      </p:sp>
    </p:spTree>
    <p:extLst>
      <p:ext uri="{BB962C8B-B14F-4D97-AF65-F5344CB8AC3E}">
        <p14:creationId xmlns:p14="http://schemas.microsoft.com/office/powerpoint/2010/main" val="42739709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4098" name="Picture 2" descr="Who are we? | firstreformedchurch"/>
          <p:cNvPicPr>
            <a:picLocks noChangeAspect="1" noChangeArrowheads="1"/>
          </p:cNvPicPr>
          <p:nvPr/>
        </p:nvPicPr>
        <p:blipFill rotWithShape="1">
          <a:blip r:embed="rId3">
            <a:extLst>
              <a:ext uri="{28A0092B-C50C-407E-A947-70E740481C1C}">
                <a14:useLocalDpi xmlns:a14="http://schemas.microsoft.com/office/drawing/2010/main" val="0"/>
              </a:ext>
            </a:extLst>
          </a:blip>
          <a:srcRect t="22474" b="6796"/>
          <a:stretch/>
        </p:blipFill>
        <p:spPr bwMode="auto">
          <a:xfrm>
            <a:off x="0" y="-1"/>
            <a:ext cx="12192000" cy="6844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612092C-8B5C-D53A-3C99-89BAA20D28C3}"/>
              </a:ext>
            </a:extLst>
          </p:cNvPr>
          <p:cNvSpPr txBox="1"/>
          <p:nvPr/>
        </p:nvSpPr>
        <p:spPr>
          <a:xfrm>
            <a:off x="324708" y="3620346"/>
            <a:ext cx="11542583" cy="242835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tx1"/>
                </a:solidFill>
                <a:effectLst/>
                <a:uLnTx/>
                <a:uFillTx/>
                <a:latin typeface="Cavolini" panose="03000502040302020204" pitchFamily="66" charset="0"/>
                <a:ea typeface="Dancing Script"/>
                <a:cs typeface="Cavolini" panose="03000502040302020204" pitchFamily="66" charset="0"/>
                <a:sym typeface="Dancing Script"/>
              </a:rPr>
              <a:t>Welcome to</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tx1"/>
                </a:solidFill>
                <a:effectLst/>
                <a:uLnTx/>
                <a:uFillTx/>
                <a:latin typeface="Cavolini" panose="03000502040302020204" pitchFamily="66" charset="0"/>
                <a:ea typeface="Dancing Script"/>
                <a:cs typeface="Cavolini" panose="03000502040302020204" pitchFamily="66" charset="0"/>
                <a:sym typeface="Dancing Script"/>
              </a:rPr>
              <a:t>Heritage Country Church</a:t>
            </a:r>
          </a:p>
        </p:txBody>
      </p:sp>
      <p:pic>
        <p:nvPicPr>
          <p:cNvPr id="2" name="Picture 1">
            <a:extLst>
              <a:ext uri="{FF2B5EF4-FFF2-40B4-BE49-F238E27FC236}">
                <a16:creationId xmlns="" xmlns:a16="http://schemas.microsoft.com/office/drawing/2014/main" id="{7EFD04CE-4C59-84C1-2BB6-F6C37B293740}"/>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4915767" y="457557"/>
            <a:ext cx="2360465" cy="2253172"/>
          </a:xfrm>
          <a:prstGeom prst="rect">
            <a:avLst/>
          </a:prstGeom>
        </p:spPr>
      </p:pic>
    </p:spTree>
    <p:extLst>
      <p:ext uri="{BB962C8B-B14F-4D97-AF65-F5344CB8AC3E}">
        <p14:creationId xmlns:p14="http://schemas.microsoft.com/office/powerpoint/2010/main" val="1709811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ide Background Design :: Beh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4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9667" y="266008"/>
            <a:ext cx="9310254" cy="1015663"/>
          </a:xfrm>
          <a:prstGeom prst="rect">
            <a:avLst/>
          </a:prstGeom>
          <a:noFill/>
        </p:spPr>
        <p:txBody>
          <a:bodyPr wrap="square" rtlCol="0">
            <a:spAutoFit/>
          </a:bodyPr>
          <a:lstStyle/>
          <a:p>
            <a:pPr algn="ctr">
              <a:buClrTx/>
              <a:buFontTx/>
              <a:buNone/>
            </a:pPr>
            <a:r>
              <a:rPr lang="en-US" sz="6000" kern="1200" dirty="0" smtClean="0">
                <a:solidFill>
                  <a:prstClr val="white"/>
                </a:solidFill>
                <a:latin typeface="Calibri" panose="020F0502020204030204"/>
                <a:ea typeface="+mn-ea"/>
                <a:cs typeface="+mn-cs"/>
              </a:rPr>
              <a:t>Wayfaring Stranger</a:t>
            </a:r>
            <a:endParaRPr lang="en-US" sz="6000" kern="1200" dirty="0">
              <a:solidFill>
                <a:prstClr val="white"/>
              </a:solidFill>
              <a:latin typeface="Calibri" panose="020F0502020204030204"/>
              <a:ea typeface="+mn-ea"/>
              <a:cs typeface="+mn-cs"/>
            </a:endParaRPr>
          </a:p>
        </p:txBody>
      </p:sp>
      <p:sp>
        <p:nvSpPr>
          <p:cNvPr id="5" name="TextBox 4"/>
          <p:cNvSpPr txBox="1"/>
          <p:nvPr/>
        </p:nvSpPr>
        <p:spPr>
          <a:xfrm>
            <a:off x="194251" y="2300120"/>
            <a:ext cx="11795760" cy="3539430"/>
          </a:xfrm>
          <a:prstGeom prst="rect">
            <a:avLst/>
          </a:prstGeom>
          <a:noFill/>
        </p:spPr>
        <p:txBody>
          <a:bodyPr wrap="square" rtlCol="0">
            <a:spAutoFit/>
          </a:bodyPr>
          <a:lstStyle/>
          <a:p>
            <a:pPr algn="ctr">
              <a:buClrTx/>
              <a:buFontTx/>
              <a:buNone/>
            </a:pPr>
            <a:r>
              <a:rPr lang="en-US" sz="5600" kern="1200" dirty="0" smtClean="0">
                <a:solidFill>
                  <a:prstClr val="white"/>
                </a:solidFill>
                <a:latin typeface="Calibri" panose="020F0502020204030204"/>
                <a:ea typeface="+mn-ea"/>
                <a:cs typeface="+mn-cs"/>
              </a:rPr>
              <a:t>I’m just a poor wayfaring stranger</a:t>
            </a:r>
          </a:p>
          <a:p>
            <a:pPr algn="ctr">
              <a:buClrTx/>
              <a:buFontTx/>
              <a:buNone/>
            </a:pPr>
            <a:r>
              <a:rPr lang="en-US" sz="5600" kern="1200" dirty="0" smtClean="0">
                <a:solidFill>
                  <a:prstClr val="white"/>
                </a:solidFill>
                <a:latin typeface="Calibri" panose="020F0502020204030204"/>
                <a:ea typeface="+mn-ea"/>
                <a:cs typeface="+mn-cs"/>
              </a:rPr>
              <a:t>Traveling through this world of woe</a:t>
            </a:r>
          </a:p>
          <a:p>
            <a:pPr algn="ctr">
              <a:buClrTx/>
              <a:buFontTx/>
              <a:buNone/>
            </a:pPr>
            <a:r>
              <a:rPr lang="en-US" sz="5600" kern="1200" dirty="0" smtClean="0">
                <a:solidFill>
                  <a:prstClr val="white"/>
                </a:solidFill>
                <a:latin typeface="Calibri" panose="020F0502020204030204"/>
                <a:ea typeface="+mn-ea"/>
                <a:cs typeface="+mn-cs"/>
              </a:rPr>
              <a:t>There is no sickness, toil nor danger</a:t>
            </a:r>
          </a:p>
          <a:p>
            <a:pPr algn="ctr">
              <a:buClrTx/>
              <a:buFontTx/>
              <a:buNone/>
            </a:pPr>
            <a:r>
              <a:rPr lang="en-US" sz="5600" kern="1200" dirty="0" smtClean="0">
                <a:solidFill>
                  <a:prstClr val="white"/>
                </a:solidFill>
                <a:latin typeface="Calibri" panose="020F0502020204030204"/>
                <a:ea typeface="+mn-ea"/>
                <a:cs typeface="+mn-cs"/>
              </a:rPr>
              <a:t>In that bright world to which I go</a:t>
            </a:r>
            <a:endParaRPr lang="en-US" sz="5600"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9517947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lide Background Design :: Beh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4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188" y="1537855"/>
            <a:ext cx="12133811" cy="3539430"/>
          </a:xfrm>
          <a:prstGeom prst="rect">
            <a:avLst/>
          </a:prstGeom>
          <a:noFill/>
        </p:spPr>
        <p:txBody>
          <a:bodyPr wrap="square" rtlCol="0">
            <a:spAutoFit/>
          </a:bodyPr>
          <a:lstStyle/>
          <a:p>
            <a:pPr algn="ctr">
              <a:buClrTx/>
              <a:buFontTx/>
              <a:buNone/>
            </a:pPr>
            <a:r>
              <a:rPr lang="en-US" sz="5600" kern="1200" dirty="0" smtClean="0">
                <a:solidFill>
                  <a:prstClr val="white"/>
                </a:solidFill>
                <a:latin typeface="Calibri" panose="020F0502020204030204"/>
                <a:ea typeface="+mn-ea"/>
                <a:cs typeface="+mn-cs"/>
              </a:rPr>
              <a:t>I’m going there to see my Father</a:t>
            </a:r>
          </a:p>
          <a:p>
            <a:pPr algn="ctr">
              <a:buClrTx/>
              <a:buFontTx/>
              <a:buNone/>
            </a:pPr>
            <a:r>
              <a:rPr lang="en-US" sz="5600" kern="1200" dirty="0" smtClean="0">
                <a:solidFill>
                  <a:prstClr val="white"/>
                </a:solidFill>
                <a:latin typeface="Calibri" panose="020F0502020204030204"/>
                <a:ea typeface="+mn-ea"/>
                <a:cs typeface="+mn-cs"/>
              </a:rPr>
              <a:t>I’m going there no more to roam</a:t>
            </a:r>
          </a:p>
          <a:p>
            <a:pPr algn="ctr">
              <a:buClrTx/>
              <a:buFontTx/>
              <a:buNone/>
            </a:pPr>
            <a:r>
              <a:rPr lang="en-US" sz="5600" kern="1200" dirty="0" smtClean="0">
                <a:solidFill>
                  <a:prstClr val="white"/>
                </a:solidFill>
                <a:latin typeface="Calibri" panose="020F0502020204030204"/>
                <a:ea typeface="+mn-ea"/>
                <a:cs typeface="+mn-cs"/>
              </a:rPr>
              <a:t>So I’m just going over Jordan</a:t>
            </a:r>
          </a:p>
          <a:p>
            <a:pPr algn="ctr">
              <a:buClrTx/>
              <a:buFontTx/>
              <a:buNone/>
            </a:pPr>
            <a:r>
              <a:rPr lang="en-US" sz="5600" kern="1200" dirty="0" smtClean="0">
                <a:solidFill>
                  <a:prstClr val="white"/>
                </a:solidFill>
                <a:latin typeface="Calibri" panose="020F0502020204030204"/>
                <a:ea typeface="+mn-ea"/>
                <a:cs typeface="+mn-cs"/>
              </a:rPr>
              <a:t>I’m just going over home</a:t>
            </a:r>
            <a:endParaRPr lang="en-US" sz="5600"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29497694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 Background Design :: Beh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4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188" y="1537855"/>
            <a:ext cx="12133811" cy="3539430"/>
          </a:xfrm>
          <a:prstGeom prst="rect">
            <a:avLst/>
          </a:prstGeom>
          <a:noFill/>
        </p:spPr>
        <p:txBody>
          <a:bodyPr wrap="square" rtlCol="0">
            <a:spAutoFit/>
          </a:bodyPr>
          <a:lstStyle/>
          <a:p>
            <a:pPr algn="ctr">
              <a:buClrTx/>
              <a:buFontTx/>
              <a:buNone/>
            </a:pPr>
            <a:r>
              <a:rPr lang="en-US" sz="5600" kern="1200" dirty="0" smtClean="0">
                <a:solidFill>
                  <a:prstClr val="white"/>
                </a:solidFill>
                <a:latin typeface="Calibri" panose="020F0502020204030204"/>
                <a:ea typeface="+mn-ea"/>
                <a:cs typeface="+mn-cs"/>
              </a:rPr>
              <a:t>I know dark clouds will gather round me</a:t>
            </a:r>
          </a:p>
          <a:p>
            <a:pPr algn="ctr">
              <a:buClrTx/>
              <a:buFontTx/>
              <a:buNone/>
            </a:pPr>
            <a:r>
              <a:rPr lang="en-US" sz="5600" kern="1200" dirty="0" smtClean="0">
                <a:solidFill>
                  <a:prstClr val="white"/>
                </a:solidFill>
                <a:latin typeface="Calibri" panose="020F0502020204030204"/>
                <a:ea typeface="+mn-ea"/>
                <a:cs typeface="+mn-cs"/>
              </a:rPr>
              <a:t>I know my way is rough and steep</a:t>
            </a:r>
          </a:p>
          <a:p>
            <a:pPr algn="ctr">
              <a:buClrTx/>
              <a:buFontTx/>
              <a:buNone/>
            </a:pPr>
            <a:r>
              <a:rPr lang="en-US" sz="5600" kern="1200" dirty="0" smtClean="0">
                <a:solidFill>
                  <a:prstClr val="white"/>
                </a:solidFill>
                <a:latin typeface="Calibri" panose="020F0502020204030204"/>
                <a:ea typeface="+mn-ea"/>
                <a:cs typeface="+mn-cs"/>
              </a:rPr>
              <a:t>But beauteous fields lie just before me</a:t>
            </a:r>
          </a:p>
          <a:p>
            <a:pPr algn="ctr">
              <a:buClrTx/>
              <a:buFontTx/>
              <a:buNone/>
            </a:pPr>
            <a:r>
              <a:rPr lang="en-US" sz="5600" kern="1200" dirty="0" smtClean="0">
                <a:solidFill>
                  <a:prstClr val="white"/>
                </a:solidFill>
                <a:latin typeface="Calibri" panose="020F0502020204030204"/>
                <a:ea typeface="+mn-ea"/>
                <a:cs typeface="+mn-cs"/>
              </a:rPr>
              <a:t>Where God’s redeemed their vigils keep</a:t>
            </a:r>
          </a:p>
        </p:txBody>
      </p:sp>
    </p:spTree>
    <p:extLst>
      <p:ext uri="{BB962C8B-B14F-4D97-AF65-F5344CB8AC3E}">
        <p14:creationId xmlns:p14="http://schemas.microsoft.com/office/powerpoint/2010/main" val="22751686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 Background Design :: Beh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4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225" y="1659285"/>
            <a:ext cx="12133811" cy="3539430"/>
          </a:xfrm>
          <a:prstGeom prst="rect">
            <a:avLst/>
          </a:prstGeom>
          <a:noFill/>
        </p:spPr>
        <p:txBody>
          <a:bodyPr wrap="square" rtlCol="0">
            <a:spAutoFit/>
          </a:bodyPr>
          <a:lstStyle/>
          <a:p>
            <a:pPr algn="ctr">
              <a:buClrTx/>
              <a:buFontTx/>
              <a:buNone/>
            </a:pPr>
            <a:r>
              <a:rPr lang="en-US" sz="5600" kern="1200" dirty="0" smtClean="0">
                <a:solidFill>
                  <a:prstClr val="white"/>
                </a:solidFill>
                <a:latin typeface="Calibri" panose="020F0502020204030204"/>
                <a:ea typeface="+mn-ea"/>
                <a:cs typeface="+mn-cs"/>
              </a:rPr>
              <a:t>I’m going there to see my Mother</a:t>
            </a:r>
          </a:p>
          <a:p>
            <a:pPr algn="ctr">
              <a:buClrTx/>
              <a:buFontTx/>
              <a:buNone/>
            </a:pPr>
            <a:r>
              <a:rPr lang="en-US" sz="5600" kern="1200" dirty="0" smtClean="0">
                <a:solidFill>
                  <a:prstClr val="white"/>
                </a:solidFill>
                <a:latin typeface="Calibri" panose="020F0502020204030204"/>
                <a:ea typeface="+mn-ea"/>
                <a:cs typeface="+mn-cs"/>
              </a:rPr>
              <a:t>She said she’d meet me when I come</a:t>
            </a:r>
          </a:p>
          <a:p>
            <a:pPr algn="ctr">
              <a:buClrTx/>
              <a:buFontTx/>
              <a:buNone/>
            </a:pPr>
            <a:r>
              <a:rPr lang="en-US" sz="5600" kern="1200" dirty="0" smtClean="0">
                <a:solidFill>
                  <a:prstClr val="white"/>
                </a:solidFill>
                <a:latin typeface="Calibri" panose="020F0502020204030204"/>
                <a:ea typeface="+mn-ea"/>
                <a:cs typeface="+mn-cs"/>
              </a:rPr>
              <a:t>I’m just going over Jordan</a:t>
            </a:r>
          </a:p>
          <a:p>
            <a:pPr algn="ctr">
              <a:buClrTx/>
              <a:buFontTx/>
              <a:buNone/>
            </a:pPr>
            <a:r>
              <a:rPr lang="en-US" sz="5600" kern="1200" dirty="0" smtClean="0">
                <a:solidFill>
                  <a:prstClr val="white"/>
                </a:solidFill>
                <a:latin typeface="Calibri" panose="020F0502020204030204"/>
                <a:ea typeface="+mn-ea"/>
                <a:cs typeface="+mn-cs"/>
              </a:rPr>
              <a:t>I’m just going over home</a:t>
            </a:r>
          </a:p>
        </p:txBody>
      </p:sp>
    </p:spTree>
    <p:extLst>
      <p:ext uri="{BB962C8B-B14F-4D97-AF65-F5344CB8AC3E}">
        <p14:creationId xmlns:p14="http://schemas.microsoft.com/office/powerpoint/2010/main" val="27396049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052" name="Picture 4" descr="Cream/Brown Tone Slide Backgrounds by Magical Learning with Miss Min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612092C-8B5C-D53A-3C99-89BAA20D28C3}"/>
              </a:ext>
            </a:extLst>
          </p:cNvPr>
          <p:cNvSpPr txBox="1"/>
          <p:nvPr/>
        </p:nvSpPr>
        <p:spPr>
          <a:xfrm>
            <a:off x="324708" y="3620346"/>
            <a:ext cx="11542583" cy="242835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tx1"/>
                </a:solidFill>
                <a:effectLst/>
                <a:uLnTx/>
                <a:uFillTx/>
                <a:latin typeface="Cavolini" panose="03000502040302020204" pitchFamily="66" charset="0"/>
                <a:ea typeface="Dancing Script"/>
                <a:cs typeface="Cavolini" panose="03000502040302020204" pitchFamily="66" charset="0"/>
                <a:sym typeface="Dancing Script"/>
              </a:rPr>
              <a:t>Welcome to</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tx1"/>
                </a:solidFill>
                <a:effectLst/>
                <a:uLnTx/>
                <a:uFillTx/>
                <a:latin typeface="Cavolini" panose="03000502040302020204" pitchFamily="66" charset="0"/>
                <a:ea typeface="Dancing Script"/>
                <a:cs typeface="Cavolini" panose="03000502040302020204" pitchFamily="66" charset="0"/>
                <a:sym typeface="Dancing Script"/>
              </a:rPr>
              <a:t>Heritage Country Church</a:t>
            </a:r>
          </a:p>
        </p:txBody>
      </p:sp>
      <p:pic>
        <p:nvPicPr>
          <p:cNvPr id="4" name="Picture 3">
            <a:extLst>
              <a:ext uri="{FF2B5EF4-FFF2-40B4-BE49-F238E27FC236}">
                <a16:creationId xmlns="" xmlns:a16="http://schemas.microsoft.com/office/drawing/2014/main" id="{F16E7AD4-9107-6913-61AA-C7A3E676650A}"/>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4915767" y="457557"/>
            <a:ext cx="2360465" cy="2253172"/>
          </a:xfrm>
          <a:prstGeom prst="rect">
            <a:avLst/>
          </a:prstGeom>
        </p:spPr>
      </p:pic>
    </p:spTree>
    <p:extLst>
      <p:ext uri="{BB962C8B-B14F-4D97-AF65-F5344CB8AC3E}">
        <p14:creationId xmlns:p14="http://schemas.microsoft.com/office/powerpoint/2010/main" val="36370210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ownload High Definition PowerPoint Backgrounds | Wallpaper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698567" y="301886"/>
            <a:ext cx="9144000" cy="920086"/>
          </a:xfrm>
        </p:spPr>
        <p:txBody>
          <a:bodyPr>
            <a:normAutofit/>
          </a:bodyPr>
          <a:lstStyle/>
          <a:p>
            <a:r>
              <a:rPr lang="en-US" sz="6000" dirty="0" smtClean="0"/>
              <a:t>Love Is The Reason</a:t>
            </a:r>
            <a:endParaRPr lang="en-US" sz="6000" dirty="0"/>
          </a:p>
        </p:txBody>
      </p:sp>
      <p:sp>
        <p:nvSpPr>
          <p:cNvPr id="4" name="TextBox 3"/>
          <p:cNvSpPr txBox="1"/>
          <p:nvPr/>
        </p:nvSpPr>
        <p:spPr>
          <a:xfrm>
            <a:off x="91440" y="2477193"/>
            <a:ext cx="11995266" cy="3416320"/>
          </a:xfrm>
          <a:prstGeom prst="rect">
            <a:avLst/>
          </a:prstGeom>
          <a:noFill/>
        </p:spPr>
        <p:txBody>
          <a:bodyPr wrap="square" rtlCol="0">
            <a:spAutoFit/>
          </a:bodyPr>
          <a:lstStyle/>
          <a:p>
            <a:pPr algn="ctr">
              <a:buClrTx/>
              <a:buFontTx/>
              <a:buNone/>
            </a:pPr>
            <a:r>
              <a:rPr lang="en-US" sz="5400" kern="1200" dirty="0" smtClean="0">
                <a:solidFill>
                  <a:prstClr val="black"/>
                </a:solidFill>
                <a:latin typeface="Calibri" panose="020F0502020204030204"/>
                <a:ea typeface="+mn-ea"/>
                <a:cs typeface="+mn-cs"/>
              </a:rPr>
              <a:t>Mama dragged us to church every Sunday</a:t>
            </a:r>
          </a:p>
          <a:p>
            <a:pPr algn="ctr">
              <a:buClrTx/>
              <a:buFontTx/>
              <a:buNone/>
            </a:pPr>
            <a:r>
              <a:rPr lang="en-US" sz="5400" kern="1200" dirty="0" smtClean="0">
                <a:solidFill>
                  <a:prstClr val="black"/>
                </a:solidFill>
                <a:latin typeface="Calibri" panose="020F0502020204030204"/>
                <a:ea typeface="+mn-ea"/>
                <a:cs typeface="+mn-cs"/>
              </a:rPr>
              <a:t>And Heaven knows I didn’t want to go</a:t>
            </a:r>
          </a:p>
          <a:p>
            <a:pPr algn="ctr">
              <a:buClrTx/>
              <a:buFontTx/>
              <a:buNone/>
            </a:pPr>
            <a:r>
              <a:rPr lang="en-US" sz="5400" kern="1200" dirty="0" smtClean="0">
                <a:solidFill>
                  <a:prstClr val="black"/>
                </a:solidFill>
                <a:latin typeface="Calibri" panose="020F0502020204030204"/>
                <a:ea typeface="+mn-ea"/>
                <a:cs typeface="+mn-cs"/>
              </a:rPr>
              <a:t>The preacher talked too long</a:t>
            </a:r>
          </a:p>
          <a:p>
            <a:pPr algn="ctr">
              <a:buClrTx/>
              <a:buFontTx/>
              <a:buNone/>
            </a:pPr>
            <a:r>
              <a:rPr lang="en-US" sz="5400" kern="1200" dirty="0" smtClean="0">
                <a:solidFill>
                  <a:prstClr val="black"/>
                </a:solidFill>
                <a:latin typeface="Calibri" panose="020F0502020204030204"/>
                <a:ea typeface="+mn-ea"/>
                <a:cs typeface="+mn-cs"/>
              </a:rPr>
              <a:t>And I didn’t like those songs</a:t>
            </a:r>
          </a:p>
        </p:txBody>
      </p:sp>
    </p:spTree>
    <p:extLst>
      <p:ext uri="{BB962C8B-B14F-4D97-AF65-F5344CB8AC3E}">
        <p14:creationId xmlns:p14="http://schemas.microsoft.com/office/powerpoint/2010/main" val="4100454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mium Photo | Old paper texture, vintage pap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 r="3283" b="18142"/>
          <a:stretch/>
        </p:blipFill>
        <p:spPr bwMode="auto">
          <a:xfrm>
            <a:off x="0" y="-1"/>
            <a:ext cx="12219079"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5691" y="612843"/>
            <a:ext cx="11687695" cy="5632311"/>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Someday He’s coming back </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To claim His own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We’ll fly to Heaven’s open door</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The crown of life He gives</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On that great day</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With Him we’ll live forever more</a:t>
            </a:r>
          </a:p>
        </p:txBody>
      </p:sp>
    </p:spTree>
    <p:extLst>
      <p:ext uri="{BB962C8B-B14F-4D97-AF65-F5344CB8AC3E}">
        <p14:creationId xmlns:p14="http://schemas.microsoft.com/office/powerpoint/2010/main" val="3594661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ownload High Definition PowerPoint Backgrounds | Wallpaper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2988" y="1745673"/>
            <a:ext cx="11995266" cy="3416320"/>
          </a:xfrm>
          <a:prstGeom prst="rect">
            <a:avLst/>
          </a:prstGeom>
          <a:noFill/>
        </p:spPr>
        <p:txBody>
          <a:bodyPr wrap="square" rtlCol="0">
            <a:spAutoFit/>
          </a:bodyPr>
          <a:lstStyle/>
          <a:p>
            <a:pPr algn="ctr">
              <a:buClrTx/>
              <a:buFontTx/>
              <a:buNone/>
            </a:pPr>
            <a:r>
              <a:rPr lang="en-US" sz="5400" kern="1200" dirty="0" smtClean="0">
                <a:solidFill>
                  <a:prstClr val="black"/>
                </a:solidFill>
                <a:latin typeface="Calibri" panose="020F0502020204030204"/>
                <a:ea typeface="+mn-ea"/>
                <a:cs typeface="+mn-cs"/>
              </a:rPr>
              <a:t>The preacher talked too long</a:t>
            </a:r>
          </a:p>
          <a:p>
            <a:pPr algn="ctr">
              <a:buClrTx/>
              <a:buFontTx/>
              <a:buNone/>
            </a:pPr>
            <a:r>
              <a:rPr lang="en-US" sz="5400" kern="1200" dirty="0" smtClean="0">
                <a:solidFill>
                  <a:prstClr val="black"/>
                </a:solidFill>
                <a:latin typeface="Calibri" panose="020F0502020204030204"/>
                <a:ea typeface="+mn-ea"/>
                <a:cs typeface="+mn-cs"/>
              </a:rPr>
              <a:t>And I didn’t like those songs</a:t>
            </a:r>
          </a:p>
          <a:p>
            <a:pPr algn="ctr">
              <a:buClrTx/>
              <a:buFontTx/>
              <a:buNone/>
            </a:pPr>
            <a:r>
              <a:rPr lang="en-US" sz="5400" kern="1200" dirty="0" smtClean="0">
                <a:solidFill>
                  <a:prstClr val="black"/>
                </a:solidFill>
                <a:latin typeface="Calibri" panose="020F0502020204030204"/>
                <a:ea typeface="+mn-ea"/>
                <a:cs typeface="+mn-cs"/>
              </a:rPr>
              <a:t>That hour and fifteen </a:t>
            </a:r>
          </a:p>
          <a:p>
            <a:pPr algn="ctr">
              <a:buClrTx/>
              <a:buFontTx/>
              <a:buNone/>
            </a:pPr>
            <a:r>
              <a:rPr lang="en-US" sz="5400" kern="1200" dirty="0" smtClean="0">
                <a:solidFill>
                  <a:prstClr val="black"/>
                </a:solidFill>
                <a:latin typeface="Calibri" panose="020F0502020204030204"/>
                <a:ea typeface="+mn-ea"/>
                <a:cs typeface="+mn-cs"/>
              </a:rPr>
              <a:t>Went by too slow</a:t>
            </a:r>
          </a:p>
        </p:txBody>
      </p:sp>
    </p:spTree>
    <p:extLst>
      <p:ext uri="{BB962C8B-B14F-4D97-AF65-F5344CB8AC3E}">
        <p14:creationId xmlns:p14="http://schemas.microsoft.com/office/powerpoint/2010/main" val="27700238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High Definition PowerPoint Backgrounds | Wallpaper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3236" y="1695797"/>
            <a:ext cx="11995266" cy="3416320"/>
          </a:xfrm>
          <a:prstGeom prst="rect">
            <a:avLst/>
          </a:prstGeom>
          <a:noFill/>
        </p:spPr>
        <p:txBody>
          <a:bodyPr wrap="square" rtlCol="0">
            <a:spAutoFit/>
          </a:bodyPr>
          <a:lstStyle/>
          <a:p>
            <a:pPr algn="ctr">
              <a:buClrTx/>
              <a:buFontTx/>
              <a:buNone/>
            </a:pPr>
            <a:r>
              <a:rPr lang="en-US" sz="5400" kern="1200" dirty="0" smtClean="0">
                <a:solidFill>
                  <a:prstClr val="black"/>
                </a:solidFill>
                <a:latin typeface="Calibri" panose="020F0502020204030204"/>
                <a:ea typeface="+mn-ea"/>
                <a:cs typeface="+mn-cs"/>
              </a:rPr>
              <a:t>When I asked my mother, </a:t>
            </a:r>
          </a:p>
          <a:p>
            <a:pPr algn="ctr">
              <a:buClrTx/>
              <a:buFontTx/>
              <a:buNone/>
            </a:pPr>
            <a:r>
              <a:rPr lang="en-US" sz="5400" kern="1200" dirty="0" smtClean="0">
                <a:solidFill>
                  <a:prstClr val="black"/>
                </a:solidFill>
                <a:latin typeface="Calibri" panose="020F0502020204030204"/>
                <a:ea typeface="+mn-ea"/>
                <a:cs typeface="+mn-cs"/>
              </a:rPr>
              <a:t>“Why do we bother?”</a:t>
            </a:r>
          </a:p>
          <a:p>
            <a:pPr algn="ctr">
              <a:buClrTx/>
              <a:buFontTx/>
              <a:buNone/>
            </a:pPr>
            <a:r>
              <a:rPr lang="en-US" sz="5400" kern="1200" dirty="0" smtClean="0">
                <a:solidFill>
                  <a:prstClr val="black"/>
                </a:solidFill>
                <a:latin typeface="Calibri" panose="020F0502020204030204"/>
                <a:ea typeface="+mn-ea"/>
                <a:cs typeface="+mn-cs"/>
              </a:rPr>
              <a:t>She smiled and said</a:t>
            </a:r>
          </a:p>
          <a:p>
            <a:pPr algn="ctr">
              <a:buClrTx/>
              <a:buFontTx/>
              <a:buNone/>
            </a:pPr>
            <a:r>
              <a:rPr lang="en-US" sz="5400" kern="1200" dirty="0" smtClean="0">
                <a:solidFill>
                  <a:prstClr val="black"/>
                </a:solidFill>
                <a:latin typeface="Calibri" panose="020F0502020204030204"/>
                <a:ea typeface="+mn-ea"/>
                <a:cs typeface="+mn-cs"/>
              </a:rPr>
              <a:t>From deep down in her soul</a:t>
            </a:r>
          </a:p>
        </p:txBody>
      </p:sp>
    </p:spTree>
    <p:extLst>
      <p:ext uri="{BB962C8B-B14F-4D97-AF65-F5344CB8AC3E}">
        <p14:creationId xmlns:p14="http://schemas.microsoft.com/office/powerpoint/2010/main" val="19565072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High Definition PowerPoint Backgrounds | Wallpaper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23" y="1313411"/>
            <a:ext cx="11995266" cy="4247317"/>
          </a:xfrm>
          <a:prstGeom prst="rect">
            <a:avLst/>
          </a:prstGeom>
          <a:noFill/>
        </p:spPr>
        <p:txBody>
          <a:bodyPr wrap="square" rtlCol="0">
            <a:spAutoFit/>
          </a:bodyPr>
          <a:lstStyle/>
          <a:p>
            <a:pPr algn="ctr">
              <a:buClrTx/>
              <a:buFontTx/>
              <a:buNone/>
            </a:pPr>
            <a:r>
              <a:rPr lang="en-US" sz="5400" kern="1200" dirty="0" smtClean="0">
                <a:solidFill>
                  <a:prstClr val="black"/>
                </a:solidFill>
                <a:latin typeface="Calibri" panose="020F0502020204030204"/>
                <a:ea typeface="+mn-ea"/>
                <a:cs typeface="+mn-cs"/>
              </a:rPr>
              <a:t>Love is the reason, Love is the reason</a:t>
            </a:r>
          </a:p>
          <a:p>
            <a:pPr algn="ctr">
              <a:buClrTx/>
              <a:buFontTx/>
              <a:buNone/>
            </a:pPr>
            <a:r>
              <a:rPr lang="en-US" sz="5400" kern="1200" dirty="0" smtClean="0">
                <a:solidFill>
                  <a:prstClr val="black"/>
                </a:solidFill>
                <a:latin typeface="Calibri" panose="020F0502020204030204"/>
                <a:ea typeface="+mn-ea"/>
                <a:cs typeface="+mn-cs"/>
              </a:rPr>
              <a:t>Oh, Love is the reason that I go</a:t>
            </a:r>
          </a:p>
          <a:p>
            <a:pPr algn="ctr">
              <a:buClrTx/>
              <a:buFontTx/>
              <a:buNone/>
            </a:pPr>
            <a:r>
              <a:rPr lang="en-US" sz="5400" kern="1200" dirty="0" smtClean="0">
                <a:solidFill>
                  <a:prstClr val="black"/>
                </a:solidFill>
                <a:latin typeface="Calibri" panose="020F0502020204030204"/>
                <a:ea typeface="+mn-ea"/>
                <a:cs typeface="+mn-cs"/>
              </a:rPr>
              <a:t>Standing up for what I believe in</a:t>
            </a:r>
          </a:p>
          <a:p>
            <a:pPr algn="ctr">
              <a:buClrTx/>
              <a:buFontTx/>
              <a:buNone/>
            </a:pPr>
            <a:r>
              <a:rPr lang="en-US" sz="5400" kern="1200" dirty="0" smtClean="0">
                <a:solidFill>
                  <a:prstClr val="black"/>
                </a:solidFill>
                <a:latin typeface="Calibri" panose="020F0502020204030204"/>
                <a:ea typeface="+mn-ea"/>
                <a:cs typeface="+mn-cs"/>
              </a:rPr>
              <a:t>That’s where my heart is leading</a:t>
            </a:r>
          </a:p>
          <a:p>
            <a:pPr algn="ctr">
              <a:buClrTx/>
              <a:buFontTx/>
              <a:buNone/>
            </a:pPr>
            <a:r>
              <a:rPr lang="en-US" sz="5400" kern="1200" dirty="0" smtClean="0">
                <a:solidFill>
                  <a:prstClr val="black"/>
                </a:solidFill>
                <a:latin typeface="Calibri" panose="020F0502020204030204"/>
                <a:ea typeface="+mn-ea"/>
                <a:cs typeface="+mn-cs"/>
              </a:rPr>
              <a:t>And love is the reason that I go</a:t>
            </a:r>
          </a:p>
        </p:txBody>
      </p:sp>
    </p:spTree>
    <p:extLst>
      <p:ext uri="{BB962C8B-B14F-4D97-AF65-F5344CB8AC3E}">
        <p14:creationId xmlns:p14="http://schemas.microsoft.com/office/powerpoint/2010/main" val="38666688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High Definition PowerPoint Backgrounds | Wallpaper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23" y="1313411"/>
            <a:ext cx="11995266" cy="3416320"/>
          </a:xfrm>
          <a:prstGeom prst="rect">
            <a:avLst/>
          </a:prstGeom>
          <a:noFill/>
        </p:spPr>
        <p:txBody>
          <a:bodyPr wrap="square" rtlCol="0">
            <a:spAutoFit/>
          </a:bodyPr>
          <a:lstStyle/>
          <a:p>
            <a:pPr algn="ctr">
              <a:buClrTx/>
              <a:buFontTx/>
              <a:buNone/>
            </a:pPr>
            <a:r>
              <a:rPr lang="en-US" sz="5400" kern="1200" dirty="0" smtClean="0">
                <a:solidFill>
                  <a:prstClr val="black"/>
                </a:solidFill>
                <a:latin typeface="Calibri" panose="020F0502020204030204"/>
                <a:ea typeface="+mn-ea"/>
                <a:cs typeface="+mn-cs"/>
              </a:rPr>
              <a:t>Years went by </a:t>
            </a:r>
          </a:p>
          <a:p>
            <a:pPr algn="ctr">
              <a:buClrTx/>
              <a:buFontTx/>
              <a:buNone/>
            </a:pPr>
            <a:r>
              <a:rPr lang="en-US" sz="5400" kern="1200" dirty="0" smtClean="0">
                <a:solidFill>
                  <a:prstClr val="black"/>
                </a:solidFill>
                <a:latin typeface="Calibri" panose="020F0502020204030204"/>
                <a:ea typeface="+mn-ea"/>
                <a:cs typeface="+mn-cs"/>
              </a:rPr>
              <a:t>And we got a little older</a:t>
            </a:r>
          </a:p>
          <a:p>
            <a:pPr algn="ctr">
              <a:buClrTx/>
              <a:buFontTx/>
              <a:buNone/>
            </a:pPr>
            <a:r>
              <a:rPr lang="en-US" sz="5400" kern="1200" dirty="0" smtClean="0">
                <a:solidFill>
                  <a:prstClr val="black"/>
                </a:solidFill>
                <a:latin typeface="Calibri" panose="020F0502020204030204"/>
                <a:ea typeface="+mn-ea"/>
                <a:cs typeface="+mn-cs"/>
              </a:rPr>
              <a:t>My brother signed up </a:t>
            </a:r>
          </a:p>
          <a:p>
            <a:pPr algn="ctr">
              <a:buClrTx/>
              <a:buFontTx/>
              <a:buNone/>
            </a:pPr>
            <a:r>
              <a:rPr lang="en-US" sz="5400" kern="1200" dirty="0" smtClean="0">
                <a:solidFill>
                  <a:prstClr val="black"/>
                </a:solidFill>
                <a:latin typeface="Calibri" panose="020F0502020204030204"/>
                <a:ea typeface="+mn-ea"/>
                <a:cs typeface="+mn-cs"/>
              </a:rPr>
              <a:t>To wear that army green</a:t>
            </a:r>
          </a:p>
        </p:txBody>
      </p:sp>
    </p:spTree>
    <p:extLst>
      <p:ext uri="{BB962C8B-B14F-4D97-AF65-F5344CB8AC3E}">
        <p14:creationId xmlns:p14="http://schemas.microsoft.com/office/powerpoint/2010/main" val="27226434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High Definition PowerPoint Backgrounds | Wallpaper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9861" y="1878677"/>
            <a:ext cx="11995266" cy="3416320"/>
          </a:xfrm>
          <a:prstGeom prst="rect">
            <a:avLst/>
          </a:prstGeom>
          <a:noFill/>
        </p:spPr>
        <p:txBody>
          <a:bodyPr wrap="square" rtlCol="0">
            <a:spAutoFit/>
          </a:bodyPr>
          <a:lstStyle/>
          <a:p>
            <a:pPr algn="ctr">
              <a:buClrTx/>
              <a:buFontTx/>
              <a:buNone/>
            </a:pPr>
            <a:r>
              <a:rPr lang="en-US" sz="5400" kern="1200" dirty="0" smtClean="0">
                <a:solidFill>
                  <a:prstClr val="black"/>
                </a:solidFill>
                <a:latin typeface="Calibri" panose="020F0502020204030204"/>
                <a:ea typeface="+mn-ea"/>
                <a:cs typeface="+mn-cs"/>
              </a:rPr>
              <a:t>Fighting the good fight</a:t>
            </a:r>
          </a:p>
          <a:p>
            <a:pPr algn="ctr">
              <a:buClrTx/>
              <a:buFontTx/>
              <a:buNone/>
            </a:pPr>
            <a:r>
              <a:rPr lang="en-US" sz="5400" kern="1200" dirty="0" smtClean="0">
                <a:solidFill>
                  <a:prstClr val="black"/>
                </a:solidFill>
                <a:latin typeface="Calibri" panose="020F0502020204030204"/>
                <a:ea typeface="+mn-ea"/>
                <a:cs typeface="+mn-cs"/>
              </a:rPr>
              <a:t>And leaving home behind</a:t>
            </a:r>
          </a:p>
          <a:p>
            <a:pPr algn="ctr">
              <a:buClrTx/>
              <a:buFontTx/>
              <a:buNone/>
            </a:pPr>
            <a:r>
              <a:rPr lang="en-US" sz="5400" kern="1200" dirty="0" smtClean="0">
                <a:solidFill>
                  <a:prstClr val="black"/>
                </a:solidFill>
                <a:latin typeface="Calibri" panose="020F0502020204030204"/>
                <a:ea typeface="+mn-ea"/>
                <a:cs typeface="+mn-cs"/>
              </a:rPr>
              <a:t>But giving everything </a:t>
            </a:r>
          </a:p>
          <a:p>
            <a:pPr algn="ctr">
              <a:buClrTx/>
              <a:buFontTx/>
              <a:buNone/>
            </a:pPr>
            <a:r>
              <a:rPr lang="en-US" sz="5400" kern="1200" dirty="0" smtClean="0">
                <a:solidFill>
                  <a:prstClr val="black"/>
                </a:solidFill>
                <a:latin typeface="Calibri" panose="020F0502020204030204"/>
                <a:ea typeface="+mn-ea"/>
                <a:cs typeface="+mn-cs"/>
              </a:rPr>
              <a:t>To be all he could be</a:t>
            </a:r>
          </a:p>
        </p:txBody>
      </p:sp>
    </p:spTree>
    <p:extLst>
      <p:ext uri="{BB962C8B-B14F-4D97-AF65-F5344CB8AC3E}">
        <p14:creationId xmlns:p14="http://schemas.microsoft.com/office/powerpoint/2010/main" val="18004330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High Definition PowerPoint Backgrounds | Wallpaper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9861" y="1878677"/>
            <a:ext cx="11995266" cy="3416320"/>
          </a:xfrm>
          <a:prstGeom prst="rect">
            <a:avLst/>
          </a:prstGeom>
          <a:noFill/>
        </p:spPr>
        <p:txBody>
          <a:bodyPr wrap="square" rtlCol="0">
            <a:spAutoFit/>
          </a:bodyPr>
          <a:lstStyle/>
          <a:p>
            <a:pPr algn="ctr">
              <a:buClrTx/>
              <a:buFontTx/>
              <a:buNone/>
            </a:pPr>
            <a:r>
              <a:rPr lang="en-US" sz="5400" kern="1200" dirty="0" smtClean="0">
                <a:solidFill>
                  <a:prstClr val="black"/>
                </a:solidFill>
                <a:latin typeface="Calibri" panose="020F0502020204030204"/>
                <a:ea typeface="+mn-ea"/>
                <a:cs typeface="+mn-cs"/>
              </a:rPr>
              <a:t>And I asked my brother,</a:t>
            </a:r>
          </a:p>
          <a:p>
            <a:pPr algn="ctr">
              <a:buClrTx/>
              <a:buFontTx/>
              <a:buNone/>
            </a:pPr>
            <a:r>
              <a:rPr lang="en-US" sz="5400" kern="1200" dirty="0" smtClean="0">
                <a:solidFill>
                  <a:prstClr val="black"/>
                </a:solidFill>
                <a:latin typeface="Calibri" panose="020F0502020204030204"/>
                <a:ea typeface="+mn-ea"/>
                <a:cs typeface="+mn-cs"/>
              </a:rPr>
              <a:t>“Why do you bother?”</a:t>
            </a:r>
          </a:p>
          <a:p>
            <a:pPr algn="ctr">
              <a:buClrTx/>
              <a:buFontTx/>
              <a:buNone/>
            </a:pPr>
            <a:r>
              <a:rPr lang="en-US" sz="5400" kern="1200" dirty="0" smtClean="0">
                <a:solidFill>
                  <a:prstClr val="black"/>
                </a:solidFill>
                <a:latin typeface="Calibri" panose="020F0502020204030204"/>
                <a:ea typeface="+mn-ea"/>
                <a:cs typeface="+mn-cs"/>
              </a:rPr>
              <a:t>And he stood up tall</a:t>
            </a:r>
          </a:p>
          <a:p>
            <a:pPr algn="ctr">
              <a:buClrTx/>
              <a:buFontTx/>
              <a:buNone/>
            </a:pPr>
            <a:r>
              <a:rPr lang="en-US" sz="5400" kern="1200" dirty="0" smtClean="0">
                <a:solidFill>
                  <a:prstClr val="black"/>
                </a:solidFill>
                <a:latin typeface="Calibri" panose="020F0502020204030204"/>
                <a:ea typeface="+mn-ea"/>
                <a:cs typeface="+mn-cs"/>
              </a:rPr>
              <a:t>And said these words to me</a:t>
            </a:r>
          </a:p>
        </p:txBody>
      </p:sp>
    </p:spTree>
    <p:extLst>
      <p:ext uri="{BB962C8B-B14F-4D97-AF65-F5344CB8AC3E}">
        <p14:creationId xmlns:p14="http://schemas.microsoft.com/office/powerpoint/2010/main" val="18864366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High Definition PowerPoint Backgrounds | Wallpaper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23" y="1313411"/>
            <a:ext cx="11995266" cy="4247317"/>
          </a:xfrm>
          <a:prstGeom prst="rect">
            <a:avLst/>
          </a:prstGeom>
          <a:noFill/>
        </p:spPr>
        <p:txBody>
          <a:bodyPr wrap="square" rtlCol="0">
            <a:spAutoFit/>
          </a:bodyPr>
          <a:lstStyle/>
          <a:p>
            <a:pPr algn="ctr">
              <a:buClrTx/>
              <a:buFontTx/>
              <a:buNone/>
            </a:pPr>
            <a:r>
              <a:rPr lang="en-US" sz="5400" kern="1200" dirty="0" smtClean="0">
                <a:solidFill>
                  <a:prstClr val="black"/>
                </a:solidFill>
                <a:latin typeface="Calibri" panose="020F0502020204030204"/>
                <a:ea typeface="+mn-ea"/>
                <a:cs typeface="+mn-cs"/>
              </a:rPr>
              <a:t>Love is the reason, Love is the reason</a:t>
            </a:r>
          </a:p>
          <a:p>
            <a:pPr algn="ctr">
              <a:buClrTx/>
              <a:buFontTx/>
              <a:buNone/>
            </a:pPr>
            <a:r>
              <a:rPr lang="en-US" sz="5400" kern="1200" dirty="0" smtClean="0">
                <a:solidFill>
                  <a:prstClr val="black"/>
                </a:solidFill>
                <a:latin typeface="Calibri" panose="020F0502020204030204"/>
                <a:ea typeface="+mn-ea"/>
                <a:cs typeface="+mn-cs"/>
              </a:rPr>
              <a:t>Oh, Love is the reason that I go</a:t>
            </a:r>
          </a:p>
          <a:p>
            <a:pPr algn="ctr">
              <a:buClrTx/>
              <a:buFontTx/>
              <a:buNone/>
            </a:pPr>
            <a:r>
              <a:rPr lang="en-US" sz="5400" kern="1200" dirty="0" smtClean="0">
                <a:solidFill>
                  <a:prstClr val="black"/>
                </a:solidFill>
                <a:latin typeface="Calibri" panose="020F0502020204030204"/>
                <a:ea typeface="+mn-ea"/>
                <a:cs typeface="+mn-cs"/>
              </a:rPr>
              <a:t>Standing up for what I believe in</a:t>
            </a:r>
          </a:p>
          <a:p>
            <a:pPr algn="ctr">
              <a:buClrTx/>
              <a:buFontTx/>
              <a:buNone/>
            </a:pPr>
            <a:r>
              <a:rPr lang="en-US" sz="5400" kern="1200" dirty="0" smtClean="0">
                <a:solidFill>
                  <a:prstClr val="black"/>
                </a:solidFill>
                <a:latin typeface="Calibri" panose="020F0502020204030204"/>
                <a:ea typeface="+mn-ea"/>
                <a:cs typeface="+mn-cs"/>
              </a:rPr>
              <a:t>That’s where my heart is leading</a:t>
            </a:r>
          </a:p>
          <a:p>
            <a:pPr algn="ctr">
              <a:buClrTx/>
              <a:buFontTx/>
              <a:buNone/>
            </a:pPr>
            <a:r>
              <a:rPr lang="en-US" sz="5400" kern="1200" dirty="0" smtClean="0">
                <a:solidFill>
                  <a:prstClr val="black"/>
                </a:solidFill>
                <a:latin typeface="Calibri" panose="020F0502020204030204"/>
                <a:ea typeface="+mn-ea"/>
                <a:cs typeface="+mn-cs"/>
              </a:rPr>
              <a:t>And love is the reason that I go</a:t>
            </a:r>
          </a:p>
        </p:txBody>
      </p:sp>
    </p:spTree>
    <p:extLst>
      <p:ext uri="{BB962C8B-B14F-4D97-AF65-F5344CB8AC3E}">
        <p14:creationId xmlns:p14="http://schemas.microsoft.com/office/powerpoint/2010/main" val="22055480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High Definition PowerPoint Backgrounds | Wallpaper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 y="831273"/>
            <a:ext cx="12042370" cy="5078313"/>
          </a:xfrm>
          <a:prstGeom prst="rect">
            <a:avLst/>
          </a:prstGeom>
          <a:noFill/>
        </p:spPr>
        <p:txBody>
          <a:bodyPr wrap="square" rtlCol="0">
            <a:spAutoFit/>
          </a:bodyPr>
          <a:lstStyle/>
          <a:p>
            <a:pPr algn="ctr">
              <a:buClrTx/>
              <a:buFontTx/>
              <a:buNone/>
            </a:pPr>
            <a:r>
              <a:rPr lang="en-US" sz="5400" kern="1200" dirty="0" smtClean="0">
                <a:solidFill>
                  <a:prstClr val="black"/>
                </a:solidFill>
                <a:latin typeface="Calibri" panose="020F0502020204030204"/>
                <a:ea typeface="+mn-ea"/>
                <a:cs typeface="+mn-cs"/>
              </a:rPr>
              <a:t>He said love is the reason</a:t>
            </a:r>
          </a:p>
          <a:p>
            <a:pPr algn="ctr">
              <a:buClrTx/>
              <a:buFontTx/>
              <a:buNone/>
            </a:pPr>
            <a:r>
              <a:rPr lang="en-US" sz="5400" kern="1200" dirty="0" smtClean="0">
                <a:solidFill>
                  <a:prstClr val="black"/>
                </a:solidFill>
                <a:latin typeface="Calibri" panose="020F0502020204030204"/>
                <a:ea typeface="+mn-ea"/>
                <a:cs typeface="+mn-cs"/>
              </a:rPr>
              <a:t>Love is the reason</a:t>
            </a:r>
          </a:p>
          <a:p>
            <a:pPr algn="ctr">
              <a:buClrTx/>
              <a:buFontTx/>
              <a:buNone/>
            </a:pPr>
            <a:r>
              <a:rPr lang="en-US" sz="5400" kern="1200" dirty="0" smtClean="0">
                <a:solidFill>
                  <a:prstClr val="black"/>
                </a:solidFill>
                <a:latin typeface="Calibri" panose="020F0502020204030204"/>
                <a:ea typeface="+mn-ea"/>
                <a:cs typeface="+mn-cs"/>
              </a:rPr>
              <a:t>Yeah, love is the reason that I go</a:t>
            </a:r>
          </a:p>
          <a:p>
            <a:pPr algn="ctr">
              <a:buClrTx/>
              <a:buFontTx/>
              <a:buNone/>
            </a:pPr>
            <a:r>
              <a:rPr lang="en-US" sz="5400" kern="1200" dirty="0" smtClean="0">
                <a:solidFill>
                  <a:prstClr val="black"/>
                </a:solidFill>
                <a:latin typeface="Calibri" panose="020F0502020204030204"/>
                <a:ea typeface="+mn-ea"/>
                <a:cs typeface="+mn-cs"/>
              </a:rPr>
              <a:t>I’m gonna fight for what I believe in</a:t>
            </a:r>
          </a:p>
          <a:p>
            <a:pPr algn="ctr">
              <a:buClrTx/>
              <a:buFontTx/>
              <a:buNone/>
            </a:pPr>
            <a:r>
              <a:rPr lang="en-US" sz="5400" kern="1200" dirty="0" smtClean="0">
                <a:solidFill>
                  <a:prstClr val="black"/>
                </a:solidFill>
                <a:latin typeface="Calibri" panose="020F0502020204030204"/>
                <a:ea typeface="+mn-ea"/>
                <a:cs typeface="+mn-cs"/>
              </a:rPr>
              <a:t>That’s where my heart is leading</a:t>
            </a:r>
          </a:p>
          <a:p>
            <a:pPr algn="ctr">
              <a:buClrTx/>
              <a:buFontTx/>
              <a:buNone/>
            </a:pPr>
            <a:r>
              <a:rPr lang="en-US" sz="5400" kern="1200" dirty="0" smtClean="0">
                <a:solidFill>
                  <a:prstClr val="black"/>
                </a:solidFill>
                <a:latin typeface="Calibri" panose="020F0502020204030204"/>
                <a:ea typeface="+mn-ea"/>
                <a:cs typeface="+mn-cs"/>
              </a:rPr>
              <a:t>And love is the reason that I go</a:t>
            </a:r>
          </a:p>
        </p:txBody>
      </p:sp>
    </p:spTree>
    <p:extLst>
      <p:ext uri="{BB962C8B-B14F-4D97-AF65-F5344CB8AC3E}">
        <p14:creationId xmlns:p14="http://schemas.microsoft.com/office/powerpoint/2010/main" val="20850881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High Definition PowerPoint Backgrounds | Wallpaper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501" y="1587731"/>
            <a:ext cx="12042370" cy="3416320"/>
          </a:xfrm>
          <a:prstGeom prst="rect">
            <a:avLst/>
          </a:prstGeom>
          <a:noFill/>
        </p:spPr>
        <p:txBody>
          <a:bodyPr wrap="square" rtlCol="0">
            <a:spAutoFit/>
          </a:bodyPr>
          <a:lstStyle/>
          <a:p>
            <a:pPr algn="ctr">
              <a:buClrTx/>
              <a:buFontTx/>
              <a:buNone/>
            </a:pPr>
            <a:r>
              <a:rPr lang="en-US" sz="5400" kern="1200" dirty="0" smtClean="0">
                <a:solidFill>
                  <a:prstClr val="black"/>
                </a:solidFill>
                <a:latin typeface="Calibri" panose="020F0502020204030204"/>
                <a:ea typeface="+mn-ea"/>
                <a:cs typeface="+mn-cs"/>
              </a:rPr>
              <a:t>Love is strong and love is kind</a:t>
            </a:r>
          </a:p>
          <a:p>
            <a:pPr algn="ctr">
              <a:buClrTx/>
              <a:buFontTx/>
              <a:buNone/>
            </a:pPr>
            <a:r>
              <a:rPr lang="en-US" sz="5400" kern="1200" dirty="0" smtClean="0">
                <a:solidFill>
                  <a:prstClr val="black"/>
                </a:solidFill>
                <a:latin typeface="Calibri" panose="020F0502020204030204"/>
                <a:ea typeface="+mn-ea"/>
                <a:cs typeface="+mn-cs"/>
              </a:rPr>
              <a:t>Love will go the extra mile</a:t>
            </a:r>
          </a:p>
          <a:p>
            <a:pPr algn="ctr">
              <a:buClrTx/>
              <a:buFontTx/>
              <a:buNone/>
            </a:pPr>
            <a:r>
              <a:rPr lang="en-US" sz="5400" kern="1200" dirty="0" smtClean="0">
                <a:solidFill>
                  <a:prstClr val="black"/>
                </a:solidFill>
                <a:latin typeface="Calibri" panose="020F0502020204030204"/>
                <a:ea typeface="+mn-ea"/>
                <a:cs typeface="+mn-cs"/>
              </a:rPr>
              <a:t>It ain’t scared pay the price</a:t>
            </a:r>
          </a:p>
          <a:p>
            <a:pPr algn="ctr">
              <a:buClrTx/>
              <a:buFontTx/>
              <a:buNone/>
            </a:pPr>
            <a:r>
              <a:rPr lang="en-US" sz="5400" kern="1200" dirty="0" smtClean="0">
                <a:solidFill>
                  <a:prstClr val="black"/>
                </a:solidFill>
                <a:latin typeface="Calibri" panose="020F0502020204030204"/>
                <a:ea typeface="+mn-ea"/>
                <a:cs typeface="+mn-cs"/>
              </a:rPr>
              <a:t>Love will always sacrifice</a:t>
            </a:r>
          </a:p>
        </p:txBody>
      </p:sp>
    </p:spTree>
    <p:extLst>
      <p:ext uri="{BB962C8B-B14F-4D97-AF65-F5344CB8AC3E}">
        <p14:creationId xmlns:p14="http://schemas.microsoft.com/office/powerpoint/2010/main" val="16706608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High Definition PowerPoint Backgrounds | Wallpaper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501" y="1587731"/>
            <a:ext cx="12042370" cy="3416320"/>
          </a:xfrm>
          <a:prstGeom prst="rect">
            <a:avLst/>
          </a:prstGeom>
          <a:noFill/>
        </p:spPr>
        <p:txBody>
          <a:bodyPr wrap="square" rtlCol="0">
            <a:spAutoFit/>
          </a:bodyPr>
          <a:lstStyle/>
          <a:p>
            <a:pPr algn="ctr">
              <a:buClrTx/>
              <a:buFontTx/>
              <a:buNone/>
            </a:pPr>
            <a:r>
              <a:rPr lang="en-US" sz="5400" kern="1200" dirty="0" smtClean="0">
                <a:solidFill>
                  <a:prstClr val="black"/>
                </a:solidFill>
                <a:latin typeface="Calibri" panose="020F0502020204030204"/>
                <a:ea typeface="+mn-ea"/>
                <a:cs typeface="+mn-cs"/>
              </a:rPr>
              <a:t>Walking up the hill </a:t>
            </a:r>
          </a:p>
          <a:p>
            <a:pPr algn="ctr">
              <a:buClrTx/>
              <a:buFontTx/>
              <a:buNone/>
            </a:pPr>
            <a:r>
              <a:rPr lang="en-US" sz="5400" kern="1200" dirty="0" smtClean="0">
                <a:solidFill>
                  <a:prstClr val="black"/>
                </a:solidFill>
                <a:latin typeface="Calibri" panose="020F0502020204030204"/>
                <a:ea typeface="+mn-ea"/>
                <a:cs typeface="+mn-cs"/>
              </a:rPr>
              <a:t>That stood before Him</a:t>
            </a:r>
          </a:p>
          <a:p>
            <a:pPr algn="ctr">
              <a:buClrTx/>
              <a:buFontTx/>
              <a:buNone/>
            </a:pPr>
            <a:r>
              <a:rPr lang="en-US" sz="5400" kern="1200" dirty="0" smtClean="0">
                <a:solidFill>
                  <a:prstClr val="black"/>
                </a:solidFill>
                <a:latin typeface="Calibri" panose="020F0502020204030204"/>
                <a:ea typeface="+mn-ea"/>
                <a:cs typeface="+mn-cs"/>
              </a:rPr>
              <a:t>Carrying that cross </a:t>
            </a:r>
          </a:p>
          <a:p>
            <a:pPr algn="ctr">
              <a:buClrTx/>
              <a:buFontTx/>
              <a:buNone/>
            </a:pPr>
            <a:r>
              <a:rPr lang="en-US" sz="5400" kern="1200" dirty="0" smtClean="0">
                <a:solidFill>
                  <a:prstClr val="black"/>
                </a:solidFill>
                <a:latin typeface="Calibri" panose="020F0502020204030204"/>
                <a:ea typeface="+mn-ea"/>
                <a:cs typeface="+mn-cs"/>
              </a:rPr>
              <a:t>To bear our shame</a:t>
            </a:r>
          </a:p>
        </p:txBody>
      </p:sp>
    </p:spTree>
    <p:extLst>
      <p:ext uri="{BB962C8B-B14F-4D97-AF65-F5344CB8AC3E}">
        <p14:creationId xmlns:p14="http://schemas.microsoft.com/office/powerpoint/2010/main" val="195133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mium Photo | Old paper texture, vintage pap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 r="3283" b="18142"/>
          <a:stretch/>
        </p:blipFill>
        <p:spPr bwMode="auto">
          <a:xfrm>
            <a:off x="0" y="-1"/>
            <a:ext cx="12219079"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5691" y="612843"/>
            <a:ext cx="11687695" cy="5632311"/>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His hands are gently knocking</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On your door</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Outside He’s pleading to come in</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His heart is breaking</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As he waits for you</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To wash you free from every sin</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99394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High Definition PowerPoint Backgrounds | Wallpaper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128" y="2036618"/>
            <a:ext cx="12042370" cy="2585323"/>
          </a:xfrm>
          <a:prstGeom prst="rect">
            <a:avLst/>
          </a:prstGeom>
          <a:noFill/>
        </p:spPr>
        <p:txBody>
          <a:bodyPr wrap="square" rtlCol="0">
            <a:spAutoFit/>
          </a:bodyPr>
          <a:lstStyle/>
          <a:p>
            <a:pPr algn="ctr">
              <a:buClrTx/>
              <a:buFontTx/>
              <a:buNone/>
            </a:pPr>
            <a:r>
              <a:rPr lang="en-US" sz="5400" kern="1200" dirty="0" smtClean="0">
                <a:solidFill>
                  <a:prstClr val="black"/>
                </a:solidFill>
                <a:latin typeface="Calibri" panose="020F0502020204030204"/>
                <a:ea typeface="+mn-ea"/>
                <a:cs typeface="+mn-cs"/>
              </a:rPr>
              <a:t>If I could ask Him </a:t>
            </a:r>
          </a:p>
          <a:p>
            <a:pPr algn="ctr">
              <a:buClrTx/>
              <a:buFontTx/>
              <a:buNone/>
            </a:pPr>
            <a:r>
              <a:rPr lang="en-US" sz="5400" kern="1200" dirty="0" smtClean="0">
                <a:solidFill>
                  <a:prstClr val="black"/>
                </a:solidFill>
                <a:latin typeface="Calibri" panose="020F0502020204030204"/>
                <a:ea typeface="+mn-ea"/>
                <a:cs typeface="+mn-cs"/>
              </a:rPr>
              <a:t>Why He was laying down His life</a:t>
            </a:r>
          </a:p>
          <a:p>
            <a:pPr algn="ctr">
              <a:buClrTx/>
              <a:buFontTx/>
              <a:buNone/>
            </a:pPr>
            <a:r>
              <a:rPr lang="en-US" sz="5400" kern="1200" dirty="0" smtClean="0">
                <a:solidFill>
                  <a:prstClr val="black"/>
                </a:solidFill>
                <a:latin typeface="Calibri" panose="020F0502020204030204"/>
                <a:ea typeface="+mn-ea"/>
                <a:cs typeface="+mn-cs"/>
              </a:rPr>
              <a:t>I know that I would hear my Jesus say</a:t>
            </a:r>
          </a:p>
        </p:txBody>
      </p:sp>
    </p:spTree>
    <p:extLst>
      <p:ext uri="{BB962C8B-B14F-4D97-AF65-F5344CB8AC3E}">
        <p14:creationId xmlns:p14="http://schemas.microsoft.com/office/powerpoint/2010/main" val="19139243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High Definition PowerPoint Backgrounds | Wallpaper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955963"/>
            <a:ext cx="12192000" cy="5078313"/>
          </a:xfrm>
          <a:prstGeom prst="rect">
            <a:avLst/>
          </a:prstGeom>
          <a:noFill/>
        </p:spPr>
        <p:txBody>
          <a:bodyPr wrap="square" rtlCol="0">
            <a:spAutoFit/>
          </a:bodyPr>
          <a:lstStyle/>
          <a:p>
            <a:pPr algn="ctr">
              <a:buClrTx/>
              <a:buFontTx/>
              <a:buNone/>
            </a:pPr>
            <a:r>
              <a:rPr lang="en-US" sz="5400" kern="1200" dirty="0" smtClean="0">
                <a:solidFill>
                  <a:prstClr val="black"/>
                </a:solidFill>
                <a:latin typeface="Calibri" panose="020F0502020204030204"/>
                <a:ea typeface="+mn-ea"/>
                <a:cs typeface="+mn-cs"/>
              </a:rPr>
              <a:t>Love is the reason, Love is the reason</a:t>
            </a:r>
          </a:p>
          <a:p>
            <a:pPr algn="ctr">
              <a:buClrTx/>
              <a:buFontTx/>
              <a:buNone/>
            </a:pPr>
            <a:r>
              <a:rPr lang="en-US" sz="5400" kern="1200" dirty="0" smtClean="0">
                <a:solidFill>
                  <a:prstClr val="black"/>
                </a:solidFill>
                <a:latin typeface="Calibri" panose="020F0502020204030204"/>
                <a:ea typeface="+mn-ea"/>
                <a:cs typeface="+mn-cs"/>
              </a:rPr>
              <a:t>Oh, Love is the reason</a:t>
            </a:r>
          </a:p>
          <a:p>
            <a:pPr algn="ctr">
              <a:buClrTx/>
              <a:buFontTx/>
              <a:buNone/>
            </a:pPr>
            <a:r>
              <a:rPr lang="en-US" sz="5400" kern="1200" dirty="0" smtClean="0">
                <a:solidFill>
                  <a:prstClr val="black"/>
                </a:solidFill>
                <a:latin typeface="Calibri" panose="020F0502020204030204"/>
                <a:ea typeface="+mn-ea"/>
                <a:cs typeface="+mn-cs"/>
              </a:rPr>
              <a:t>I’ll give my life for what I believe in</a:t>
            </a:r>
          </a:p>
          <a:p>
            <a:pPr algn="ctr">
              <a:buClrTx/>
              <a:buFontTx/>
              <a:buNone/>
            </a:pPr>
            <a:r>
              <a:rPr lang="en-US" sz="5400" kern="1200" dirty="0" smtClean="0">
                <a:solidFill>
                  <a:prstClr val="black"/>
                </a:solidFill>
                <a:latin typeface="Calibri" panose="020F0502020204030204"/>
                <a:ea typeface="+mn-ea"/>
                <a:cs typeface="+mn-cs"/>
              </a:rPr>
              <a:t>That’s where my heart is leading</a:t>
            </a:r>
          </a:p>
          <a:p>
            <a:pPr algn="ctr">
              <a:buClrTx/>
              <a:buFontTx/>
              <a:buNone/>
            </a:pPr>
            <a:r>
              <a:rPr lang="en-US" sz="5400" kern="1200" dirty="0" smtClean="0">
                <a:solidFill>
                  <a:prstClr val="black"/>
                </a:solidFill>
                <a:latin typeface="Calibri" panose="020F0502020204030204"/>
                <a:ea typeface="+mn-ea"/>
                <a:cs typeface="+mn-cs"/>
              </a:rPr>
              <a:t>And love is the reason that I go</a:t>
            </a:r>
          </a:p>
          <a:p>
            <a:pPr algn="ctr">
              <a:buClrTx/>
              <a:buFontTx/>
              <a:buNone/>
            </a:pPr>
            <a:r>
              <a:rPr lang="en-US" sz="5400" kern="1200" dirty="0" smtClean="0">
                <a:solidFill>
                  <a:prstClr val="black"/>
                </a:solidFill>
                <a:latin typeface="Calibri" panose="020F0502020204030204"/>
                <a:ea typeface="+mn-ea"/>
                <a:cs typeface="+mn-cs"/>
              </a:rPr>
              <a:t>Oh, love is the reason… that I go</a:t>
            </a:r>
          </a:p>
        </p:txBody>
      </p:sp>
    </p:spTree>
    <p:extLst>
      <p:ext uri="{BB962C8B-B14F-4D97-AF65-F5344CB8AC3E}">
        <p14:creationId xmlns:p14="http://schemas.microsoft.com/office/powerpoint/2010/main" val="24862066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6146" name="Picture 2" descr="Praise And Worship Powerpoint Templates | Kerohanian, Agama, Ruang angkasa"/>
          <p:cNvPicPr>
            <a:picLocks noChangeAspect="1" noChangeArrowheads="1"/>
          </p:cNvPicPr>
          <p:nvPr/>
        </p:nvPicPr>
        <p:blipFill rotWithShape="1">
          <a:blip r:embed="rId3">
            <a:extLst>
              <a:ext uri="{28A0092B-C50C-407E-A947-70E740481C1C}">
                <a14:useLocalDpi xmlns:a14="http://schemas.microsoft.com/office/drawing/2010/main" val="0"/>
              </a:ext>
            </a:extLst>
          </a:blip>
          <a:srcRect b="11619"/>
          <a:stretch/>
        </p:blipFill>
        <p:spPr bwMode="auto">
          <a:xfrm>
            <a:off x="-1" y="0"/>
            <a:ext cx="1220842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612092C-8B5C-D53A-3C99-89BAA20D28C3}"/>
              </a:ext>
            </a:extLst>
          </p:cNvPr>
          <p:cNvSpPr txBox="1"/>
          <p:nvPr/>
        </p:nvSpPr>
        <p:spPr>
          <a:xfrm>
            <a:off x="324708" y="3620346"/>
            <a:ext cx="11542583" cy="242835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tx1"/>
                </a:solidFill>
                <a:effectLst/>
                <a:uLnTx/>
                <a:uFillTx/>
                <a:latin typeface="Cavolini" panose="03000502040302020204" pitchFamily="66" charset="0"/>
                <a:ea typeface="Dancing Script"/>
                <a:cs typeface="Cavolini" panose="03000502040302020204" pitchFamily="66" charset="0"/>
                <a:sym typeface="Dancing Script"/>
              </a:rPr>
              <a:t>Welcome to</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tx1"/>
                </a:solidFill>
                <a:effectLst/>
                <a:uLnTx/>
                <a:uFillTx/>
                <a:latin typeface="Cavolini" panose="03000502040302020204" pitchFamily="66" charset="0"/>
                <a:ea typeface="Dancing Script"/>
                <a:cs typeface="Cavolini" panose="03000502040302020204" pitchFamily="66" charset="0"/>
                <a:sym typeface="Dancing Script"/>
              </a:rPr>
              <a:t>Heritage Country Church</a:t>
            </a:r>
          </a:p>
        </p:txBody>
      </p:sp>
      <p:pic>
        <p:nvPicPr>
          <p:cNvPr id="4" name="Picture 3">
            <a:extLst>
              <a:ext uri="{FF2B5EF4-FFF2-40B4-BE49-F238E27FC236}">
                <a16:creationId xmlns="" xmlns:a16="http://schemas.microsoft.com/office/drawing/2014/main" id="{F16E7AD4-9107-6913-61AA-C7A3E676650A}"/>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4915767" y="457557"/>
            <a:ext cx="2360465" cy="2253172"/>
          </a:xfrm>
          <a:prstGeom prst="rect">
            <a:avLst/>
          </a:prstGeom>
        </p:spPr>
      </p:pic>
    </p:spTree>
    <p:extLst>
      <p:ext uri="{BB962C8B-B14F-4D97-AF65-F5344CB8AC3E}">
        <p14:creationId xmlns:p14="http://schemas.microsoft.com/office/powerpoint/2010/main" val="32168586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t Green PowerPoint Background PowerPoint Template, 45% 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2873" y="157941"/>
            <a:ext cx="8279476" cy="1015663"/>
          </a:xfrm>
          <a:prstGeom prst="rect">
            <a:avLst/>
          </a:prstGeom>
          <a:noFill/>
        </p:spPr>
        <p:txBody>
          <a:bodyPr wrap="square" rtlCol="0">
            <a:spAutoFit/>
          </a:bodyPr>
          <a:lstStyle/>
          <a:p>
            <a:pPr algn="ctr">
              <a:buClrTx/>
              <a:buFontTx/>
              <a:buNone/>
            </a:pPr>
            <a:r>
              <a:rPr lang="en-US" sz="6000" kern="1200" dirty="0" smtClean="0">
                <a:solidFill>
                  <a:prstClr val="black"/>
                </a:solidFill>
                <a:latin typeface="Calibri" panose="020F0502020204030204"/>
                <a:ea typeface="+mn-ea"/>
                <a:cs typeface="+mn-cs"/>
              </a:rPr>
              <a:t>Good, Good Father</a:t>
            </a:r>
            <a:endParaRPr lang="en-US" sz="6000" kern="1200" dirty="0">
              <a:solidFill>
                <a:prstClr val="black"/>
              </a:solidFill>
              <a:latin typeface="Calibri" panose="020F0502020204030204"/>
              <a:ea typeface="+mn-ea"/>
              <a:cs typeface="+mn-cs"/>
            </a:endParaRPr>
          </a:p>
        </p:txBody>
      </p:sp>
      <p:sp>
        <p:nvSpPr>
          <p:cNvPr id="5" name="TextBox 4"/>
          <p:cNvSpPr txBox="1"/>
          <p:nvPr/>
        </p:nvSpPr>
        <p:spPr>
          <a:xfrm>
            <a:off x="241068" y="1645920"/>
            <a:ext cx="11804073" cy="5016758"/>
          </a:xfrm>
          <a:prstGeom prst="rect">
            <a:avLst/>
          </a:prstGeom>
          <a:noFill/>
        </p:spPr>
        <p:txBody>
          <a:bodyPr wrap="square" rtlCol="0">
            <a:spAutoFit/>
          </a:bodyPr>
          <a:lstStyle/>
          <a:p>
            <a:pPr algn="ctr">
              <a:lnSpc>
                <a:spcPts val="6400"/>
              </a:lnSpc>
              <a:buClrTx/>
              <a:buFontTx/>
              <a:buNone/>
            </a:pPr>
            <a:r>
              <a:rPr lang="en-US" sz="6000" kern="1200" dirty="0" smtClean="0">
                <a:solidFill>
                  <a:prstClr val="black"/>
                </a:solidFill>
                <a:latin typeface="Calibri" panose="020F0502020204030204"/>
                <a:ea typeface="+mn-ea"/>
                <a:cs typeface="+mn-cs"/>
              </a:rPr>
              <a:t>Oh I’ve heard a thousand stories</a:t>
            </a:r>
          </a:p>
          <a:p>
            <a:pPr algn="ctr">
              <a:lnSpc>
                <a:spcPts val="6400"/>
              </a:lnSpc>
              <a:buClrTx/>
              <a:buFontTx/>
              <a:buNone/>
            </a:pPr>
            <a:r>
              <a:rPr lang="en-US" sz="6000" kern="1200" dirty="0" smtClean="0">
                <a:solidFill>
                  <a:prstClr val="black"/>
                </a:solidFill>
                <a:latin typeface="Calibri" panose="020F0502020204030204"/>
                <a:ea typeface="+mn-ea"/>
                <a:cs typeface="+mn-cs"/>
              </a:rPr>
              <a:t>Of what they think You’re like</a:t>
            </a:r>
          </a:p>
          <a:p>
            <a:pPr algn="ctr">
              <a:lnSpc>
                <a:spcPts val="6400"/>
              </a:lnSpc>
              <a:buClrTx/>
              <a:buFontTx/>
              <a:buNone/>
            </a:pPr>
            <a:r>
              <a:rPr lang="en-US" sz="6000" kern="1200" dirty="0" smtClean="0">
                <a:solidFill>
                  <a:prstClr val="black"/>
                </a:solidFill>
                <a:latin typeface="Calibri" panose="020F0502020204030204"/>
                <a:ea typeface="+mn-ea"/>
                <a:cs typeface="+mn-cs"/>
              </a:rPr>
              <a:t>I’ve heard the tender whisper</a:t>
            </a:r>
          </a:p>
          <a:p>
            <a:pPr algn="ctr">
              <a:lnSpc>
                <a:spcPts val="6400"/>
              </a:lnSpc>
              <a:buClrTx/>
              <a:buFontTx/>
              <a:buNone/>
            </a:pPr>
            <a:r>
              <a:rPr lang="en-US" sz="6000" kern="1200" dirty="0" smtClean="0">
                <a:solidFill>
                  <a:prstClr val="black"/>
                </a:solidFill>
                <a:latin typeface="Calibri" panose="020F0502020204030204"/>
                <a:ea typeface="+mn-ea"/>
                <a:cs typeface="+mn-cs"/>
              </a:rPr>
              <a:t>Of love in the dead of night</a:t>
            </a:r>
          </a:p>
          <a:p>
            <a:pPr algn="ctr">
              <a:lnSpc>
                <a:spcPts val="6400"/>
              </a:lnSpc>
              <a:buClrTx/>
              <a:buFontTx/>
              <a:buNone/>
            </a:pPr>
            <a:r>
              <a:rPr lang="en-US" sz="6000" kern="1200" dirty="0" smtClean="0">
                <a:solidFill>
                  <a:prstClr val="black"/>
                </a:solidFill>
                <a:latin typeface="Calibri" panose="020F0502020204030204"/>
                <a:ea typeface="+mn-ea"/>
                <a:cs typeface="+mn-cs"/>
              </a:rPr>
              <a:t>And You tell me that You’re pleased</a:t>
            </a:r>
          </a:p>
          <a:p>
            <a:pPr algn="ctr">
              <a:lnSpc>
                <a:spcPts val="6400"/>
              </a:lnSpc>
              <a:buClrTx/>
              <a:buFontTx/>
              <a:buNone/>
            </a:pPr>
            <a:r>
              <a:rPr lang="en-US" sz="6000" kern="1200" dirty="0" smtClean="0">
                <a:solidFill>
                  <a:prstClr val="black"/>
                </a:solidFill>
                <a:latin typeface="Calibri" panose="020F0502020204030204"/>
                <a:ea typeface="+mn-ea"/>
                <a:cs typeface="+mn-cs"/>
              </a:rPr>
              <a:t>And that I’m never alone</a:t>
            </a:r>
          </a:p>
        </p:txBody>
      </p:sp>
    </p:spTree>
    <p:extLst>
      <p:ext uri="{BB962C8B-B14F-4D97-AF65-F5344CB8AC3E}">
        <p14:creationId xmlns:p14="http://schemas.microsoft.com/office/powerpoint/2010/main" val="1437520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et Green PowerPoint Background PowerPoint Template, 45% 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7694" y="1047403"/>
            <a:ext cx="11804073" cy="5016758"/>
          </a:xfrm>
          <a:prstGeom prst="rect">
            <a:avLst/>
          </a:prstGeom>
          <a:noFill/>
        </p:spPr>
        <p:txBody>
          <a:bodyPr wrap="square" rtlCol="0">
            <a:spAutoFit/>
          </a:bodyPr>
          <a:lstStyle/>
          <a:p>
            <a:pPr algn="ctr">
              <a:lnSpc>
                <a:spcPts val="6400"/>
              </a:lnSpc>
              <a:buClrTx/>
              <a:buFontTx/>
              <a:buNone/>
            </a:pPr>
            <a:r>
              <a:rPr lang="en-US" sz="6000" kern="1200" dirty="0" smtClean="0">
                <a:solidFill>
                  <a:prstClr val="black"/>
                </a:solidFill>
                <a:latin typeface="Calibri" panose="020F0502020204030204"/>
                <a:ea typeface="+mn-ea"/>
                <a:cs typeface="+mn-cs"/>
              </a:rPr>
              <a:t>You’re a Good, Good Father</a:t>
            </a:r>
          </a:p>
          <a:p>
            <a:pPr algn="ctr">
              <a:lnSpc>
                <a:spcPts val="6400"/>
              </a:lnSpc>
              <a:buClrTx/>
              <a:buFontTx/>
              <a:buNone/>
            </a:pPr>
            <a:r>
              <a:rPr lang="en-US" sz="6000" kern="1200" dirty="0" smtClean="0">
                <a:solidFill>
                  <a:prstClr val="black"/>
                </a:solidFill>
                <a:latin typeface="Calibri" panose="020F0502020204030204"/>
                <a:ea typeface="+mn-ea"/>
                <a:cs typeface="+mn-cs"/>
              </a:rPr>
              <a:t>It’s who You are, It’s who You are</a:t>
            </a:r>
          </a:p>
          <a:p>
            <a:pPr algn="ctr">
              <a:lnSpc>
                <a:spcPts val="6400"/>
              </a:lnSpc>
              <a:buClrTx/>
              <a:buFontTx/>
              <a:buNone/>
            </a:pPr>
            <a:r>
              <a:rPr lang="en-US" sz="6000" kern="1200" dirty="0" smtClean="0">
                <a:solidFill>
                  <a:prstClr val="black"/>
                </a:solidFill>
                <a:latin typeface="Calibri" panose="020F0502020204030204"/>
                <a:ea typeface="+mn-ea"/>
                <a:cs typeface="+mn-cs"/>
              </a:rPr>
              <a:t>It’s who You are</a:t>
            </a:r>
          </a:p>
          <a:p>
            <a:pPr algn="ctr">
              <a:lnSpc>
                <a:spcPts val="6400"/>
              </a:lnSpc>
              <a:buClrTx/>
              <a:buFontTx/>
              <a:buNone/>
            </a:pPr>
            <a:r>
              <a:rPr lang="en-US" sz="6000" kern="1200" dirty="0" smtClean="0">
                <a:solidFill>
                  <a:prstClr val="black"/>
                </a:solidFill>
                <a:latin typeface="Calibri" panose="020F0502020204030204"/>
                <a:ea typeface="+mn-ea"/>
                <a:cs typeface="+mn-cs"/>
              </a:rPr>
              <a:t>And I’m loved by You</a:t>
            </a:r>
          </a:p>
          <a:p>
            <a:pPr algn="ctr">
              <a:lnSpc>
                <a:spcPts val="6400"/>
              </a:lnSpc>
              <a:buClrTx/>
              <a:buFontTx/>
              <a:buNone/>
            </a:pPr>
            <a:r>
              <a:rPr lang="en-US" sz="6000" kern="1200" dirty="0" smtClean="0">
                <a:solidFill>
                  <a:prstClr val="black"/>
                </a:solidFill>
                <a:latin typeface="Calibri" panose="020F0502020204030204"/>
                <a:ea typeface="+mn-ea"/>
                <a:cs typeface="+mn-cs"/>
              </a:rPr>
              <a:t>It’s who I am, It’s who I am</a:t>
            </a:r>
          </a:p>
          <a:p>
            <a:pPr algn="ctr">
              <a:lnSpc>
                <a:spcPts val="6400"/>
              </a:lnSpc>
              <a:buClrTx/>
              <a:buFontTx/>
              <a:buNone/>
            </a:pPr>
            <a:r>
              <a:rPr lang="en-US" sz="6000" kern="1200" dirty="0" smtClean="0">
                <a:solidFill>
                  <a:prstClr val="black"/>
                </a:solidFill>
                <a:latin typeface="Calibri" panose="020F0502020204030204"/>
                <a:ea typeface="+mn-ea"/>
                <a:cs typeface="+mn-cs"/>
              </a:rPr>
              <a:t>It’s who I am</a:t>
            </a:r>
          </a:p>
        </p:txBody>
      </p:sp>
    </p:spTree>
    <p:extLst>
      <p:ext uri="{BB962C8B-B14F-4D97-AF65-F5344CB8AC3E}">
        <p14:creationId xmlns:p14="http://schemas.microsoft.com/office/powerpoint/2010/main" val="34797652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t Green PowerPoint Background PowerPoint Template, 45% 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4320" y="831272"/>
            <a:ext cx="11804073" cy="5016758"/>
          </a:xfrm>
          <a:prstGeom prst="rect">
            <a:avLst/>
          </a:prstGeom>
          <a:noFill/>
        </p:spPr>
        <p:txBody>
          <a:bodyPr wrap="square" rtlCol="0">
            <a:spAutoFit/>
          </a:bodyPr>
          <a:lstStyle/>
          <a:p>
            <a:pPr algn="ctr">
              <a:lnSpc>
                <a:spcPts val="6400"/>
              </a:lnSpc>
              <a:buClrTx/>
              <a:buFontTx/>
              <a:buNone/>
            </a:pPr>
            <a:r>
              <a:rPr lang="en-US" sz="6000" kern="1200" dirty="0" smtClean="0">
                <a:solidFill>
                  <a:prstClr val="black"/>
                </a:solidFill>
                <a:latin typeface="Calibri" panose="020F0502020204030204"/>
                <a:ea typeface="+mn-ea"/>
                <a:cs typeface="+mn-cs"/>
              </a:rPr>
              <a:t>Oh, and I’ve seen many</a:t>
            </a:r>
          </a:p>
          <a:p>
            <a:pPr algn="ctr">
              <a:lnSpc>
                <a:spcPts val="6400"/>
              </a:lnSpc>
              <a:buClrTx/>
              <a:buFontTx/>
              <a:buNone/>
            </a:pPr>
            <a:r>
              <a:rPr lang="en-US" sz="6000" kern="1200" dirty="0" smtClean="0">
                <a:solidFill>
                  <a:prstClr val="black"/>
                </a:solidFill>
                <a:latin typeface="Calibri" panose="020F0502020204030204"/>
                <a:ea typeface="+mn-ea"/>
                <a:cs typeface="+mn-cs"/>
              </a:rPr>
              <a:t>Searching for answers far and wide</a:t>
            </a:r>
          </a:p>
          <a:p>
            <a:pPr algn="ctr">
              <a:lnSpc>
                <a:spcPts val="6400"/>
              </a:lnSpc>
              <a:buClrTx/>
              <a:buFontTx/>
              <a:buNone/>
            </a:pPr>
            <a:r>
              <a:rPr lang="en-US" sz="6000" kern="1200" dirty="0" smtClean="0">
                <a:solidFill>
                  <a:prstClr val="black"/>
                </a:solidFill>
                <a:latin typeface="Calibri" panose="020F0502020204030204"/>
                <a:ea typeface="+mn-ea"/>
                <a:cs typeface="+mn-cs"/>
              </a:rPr>
              <a:t>But I know we’re all searching </a:t>
            </a:r>
          </a:p>
          <a:p>
            <a:pPr algn="ctr">
              <a:lnSpc>
                <a:spcPts val="6400"/>
              </a:lnSpc>
              <a:buClrTx/>
              <a:buFontTx/>
              <a:buNone/>
            </a:pPr>
            <a:r>
              <a:rPr lang="en-US" sz="6000" kern="1200" dirty="0" smtClean="0">
                <a:solidFill>
                  <a:prstClr val="black"/>
                </a:solidFill>
                <a:latin typeface="Calibri" panose="020F0502020204030204"/>
                <a:ea typeface="+mn-ea"/>
                <a:cs typeface="+mn-cs"/>
              </a:rPr>
              <a:t>For answers only You provide</a:t>
            </a:r>
          </a:p>
          <a:p>
            <a:pPr algn="ctr">
              <a:lnSpc>
                <a:spcPts val="6400"/>
              </a:lnSpc>
              <a:buClrTx/>
              <a:buFontTx/>
              <a:buNone/>
            </a:pPr>
            <a:r>
              <a:rPr lang="en-US" sz="6000" kern="1200" dirty="0" smtClean="0">
                <a:solidFill>
                  <a:prstClr val="black"/>
                </a:solidFill>
                <a:latin typeface="Calibri" panose="020F0502020204030204"/>
                <a:ea typeface="+mn-ea"/>
                <a:cs typeface="+mn-cs"/>
              </a:rPr>
              <a:t>Cause You know just what we need</a:t>
            </a:r>
          </a:p>
          <a:p>
            <a:pPr algn="ctr">
              <a:lnSpc>
                <a:spcPts val="6400"/>
              </a:lnSpc>
              <a:buClrTx/>
              <a:buFontTx/>
              <a:buNone/>
            </a:pPr>
            <a:r>
              <a:rPr lang="en-US" sz="6000" kern="1200" dirty="0" smtClean="0">
                <a:solidFill>
                  <a:prstClr val="black"/>
                </a:solidFill>
                <a:latin typeface="Calibri" panose="020F0502020204030204"/>
                <a:ea typeface="+mn-ea"/>
                <a:cs typeface="+mn-cs"/>
              </a:rPr>
              <a:t>Before we say a word</a:t>
            </a:r>
          </a:p>
        </p:txBody>
      </p:sp>
    </p:spTree>
    <p:extLst>
      <p:ext uri="{BB962C8B-B14F-4D97-AF65-F5344CB8AC3E}">
        <p14:creationId xmlns:p14="http://schemas.microsoft.com/office/powerpoint/2010/main" val="17762147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t Green PowerPoint Background PowerPoint Template, 45% 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7694" y="1047403"/>
            <a:ext cx="11804073" cy="5016758"/>
          </a:xfrm>
          <a:prstGeom prst="rect">
            <a:avLst/>
          </a:prstGeom>
          <a:noFill/>
        </p:spPr>
        <p:txBody>
          <a:bodyPr wrap="square" rtlCol="0">
            <a:spAutoFit/>
          </a:bodyPr>
          <a:lstStyle/>
          <a:p>
            <a:pPr algn="ctr">
              <a:lnSpc>
                <a:spcPts val="6400"/>
              </a:lnSpc>
              <a:buClrTx/>
              <a:buFontTx/>
              <a:buNone/>
            </a:pPr>
            <a:r>
              <a:rPr lang="en-US" sz="6000" kern="1200" dirty="0">
                <a:solidFill>
                  <a:prstClr val="black"/>
                </a:solidFill>
                <a:latin typeface="Calibri" panose="020F0502020204030204"/>
                <a:ea typeface="+mn-ea"/>
                <a:cs typeface="+mn-cs"/>
              </a:rPr>
              <a:t>You’re a Good, Good Father</a:t>
            </a:r>
          </a:p>
          <a:p>
            <a:pPr algn="ctr">
              <a:lnSpc>
                <a:spcPts val="6400"/>
              </a:lnSpc>
              <a:buClrTx/>
              <a:buFontTx/>
              <a:buNone/>
            </a:pPr>
            <a:r>
              <a:rPr lang="en-US" sz="6000" kern="1200" dirty="0">
                <a:solidFill>
                  <a:prstClr val="black"/>
                </a:solidFill>
                <a:latin typeface="Calibri" panose="020F0502020204030204"/>
                <a:ea typeface="+mn-ea"/>
                <a:cs typeface="+mn-cs"/>
              </a:rPr>
              <a:t>It’s who You are, It’s who You are</a:t>
            </a:r>
          </a:p>
          <a:p>
            <a:pPr algn="ctr">
              <a:lnSpc>
                <a:spcPts val="6400"/>
              </a:lnSpc>
              <a:buClrTx/>
              <a:buFontTx/>
              <a:buNone/>
            </a:pPr>
            <a:r>
              <a:rPr lang="en-US" sz="6000" kern="1200" dirty="0">
                <a:solidFill>
                  <a:prstClr val="black"/>
                </a:solidFill>
                <a:latin typeface="Calibri" panose="020F0502020204030204"/>
                <a:ea typeface="+mn-ea"/>
                <a:cs typeface="+mn-cs"/>
              </a:rPr>
              <a:t>It’s who You are</a:t>
            </a:r>
          </a:p>
          <a:p>
            <a:pPr algn="ctr">
              <a:lnSpc>
                <a:spcPts val="6400"/>
              </a:lnSpc>
              <a:buClrTx/>
              <a:buFontTx/>
              <a:buNone/>
            </a:pPr>
            <a:r>
              <a:rPr lang="en-US" sz="6000" kern="1200" dirty="0">
                <a:solidFill>
                  <a:prstClr val="black"/>
                </a:solidFill>
                <a:latin typeface="Calibri" panose="020F0502020204030204"/>
                <a:ea typeface="+mn-ea"/>
                <a:cs typeface="+mn-cs"/>
              </a:rPr>
              <a:t>And I’m loved by You</a:t>
            </a:r>
          </a:p>
          <a:p>
            <a:pPr algn="ctr">
              <a:lnSpc>
                <a:spcPts val="6400"/>
              </a:lnSpc>
              <a:buClrTx/>
              <a:buFontTx/>
              <a:buNone/>
            </a:pPr>
            <a:r>
              <a:rPr lang="en-US" sz="6000" kern="1200" dirty="0">
                <a:solidFill>
                  <a:prstClr val="black"/>
                </a:solidFill>
                <a:latin typeface="Calibri" panose="020F0502020204030204"/>
                <a:ea typeface="+mn-ea"/>
                <a:cs typeface="+mn-cs"/>
              </a:rPr>
              <a:t>It’s who I am, It’s who I am</a:t>
            </a:r>
          </a:p>
          <a:p>
            <a:pPr algn="ctr">
              <a:lnSpc>
                <a:spcPts val="6400"/>
              </a:lnSpc>
              <a:buClrTx/>
              <a:buFontTx/>
              <a:buNone/>
            </a:pPr>
            <a:r>
              <a:rPr lang="en-US" sz="6000" kern="1200" dirty="0">
                <a:solidFill>
                  <a:prstClr val="black"/>
                </a:solidFill>
                <a:latin typeface="Calibri" panose="020F0502020204030204"/>
                <a:ea typeface="+mn-ea"/>
                <a:cs typeface="+mn-cs"/>
              </a:rPr>
              <a:t>It’s who I am</a:t>
            </a:r>
          </a:p>
        </p:txBody>
      </p:sp>
    </p:spTree>
    <p:extLst>
      <p:ext uri="{BB962C8B-B14F-4D97-AF65-F5344CB8AC3E}">
        <p14:creationId xmlns:p14="http://schemas.microsoft.com/office/powerpoint/2010/main" val="21232845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t Green PowerPoint Background PowerPoint Template, 45% 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5883" y="1662545"/>
            <a:ext cx="11804073" cy="3375283"/>
          </a:xfrm>
          <a:prstGeom prst="rect">
            <a:avLst/>
          </a:prstGeom>
          <a:noFill/>
        </p:spPr>
        <p:txBody>
          <a:bodyPr wrap="square" rtlCol="0">
            <a:spAutoFit/>
          </a:bodyPr>
          <a:lstStyle/>
          <a:p>
            <a:pPr algn="ctr">
              <a:lnSpc>
                <a:spcPts val="6400"/>
              </a:lnSpc>
              <a:buClrTx/>
              <a:buFontTx/>
              <a:buNone/>
            </a:pPr>
            <a:r>
              <a:rPr lang="en-US" sz="6000" kern="1200" dirty="0" smtClean="0">
                <a:solidFill>
                  <a:prstClr val="black"/>
                </a:solidFill>
                <a:latin typeface="Calibri" panose="020F0502020204030204"/>
                <a:ea typeface="+mn-ea"/>
                <a:cs typeface="+mn-cs"/>
              </a:rPr>
              <a:t>You are perfect in all of your ways</a:t>
            </a:r>
          </a:p>
          <a:p>
            <a:pPr algn="ctr">
              <a:lnSpc>
                <a:spcPts val="6400"/>
              </a:lnSpc>
              <a:buClrTx/>
              <a:buFontTx/>
              <a:buNone/>
            </a:pPr>
            <a:r>
              <a:rPr lang="en-US" sz="6000" kern="1200" dirty="0" smtClean="0">
                <a:solidFill>
                  <a:prstClr val="black"/>
                </a:solidFill>
                <a:latin typeface="Calibri" panose="020F0502020204030204"/>
                <a:ea typeface="+mn-ea"/>
                <a:cs typeface="+mn-cs"/>
              </a:rPr>
              <a:t>You are perfect in all of your ways</a:t>
            </a:r>
          </a:p>
          <a:p>
            <a:pPr algn="ctr">
              <a:lnSpc>
                <a:spcPts val="6400"/>
              </a:lnSpc>
              <a:buClrTx/>
              <a:buFontTx/>
              <a:buNone/>
            </a:pPr>
            <a:r>
              <a:rPr lang="en-US" sz="6000" kern="1200" dirty="0" smtClean="0">
                <a:solidFill>
                  <a:prstClr val="black"/>
                </a:solidFill>
                <a:latin typeface="Calibri" panose="020F0502020204030204"/>
                <a:ea typeface="+mn-ea"/>
                <a:cs typeface="+mn-cs"/>
              </a:rPr>
              <a:t>You are perfect in all of your ways </a:t>
            </a:r>
          </a:p>
          <a:p>
            <a:pPr algn="ctr">
              <a:lnSpc>
                <a:spcPts val="6400"/>
              </a:lnSpc>
              <a:buClrTx/>
              <a:buFontTx/>
              <a:buNone/>
            </a:pPr>
            <a:r>
              <a:rPr lang="en-US" sz="6000" kern="1200" dirty="0">
                <a:solidFill>
                  <a:prstClr val="black"/>
                </a:solidFill>
                <a:latin typeface="Calibri" panose="020F0502020204030204"/>
                <a:ea typeface="+mn-ea"/>
                <a:cs typeface="+mn-cs"/>
              </a:rPr>
              <a:t>T</a:t>
            </a:r>
            <a:r>
              <a:rPr lang="en-US" sz="6000" kern="1200" dirty="0" smtClean="0">
                <a:solidFill>
                  <a:prstClr val="black"/>
                </a:solidFill>
                <a:latin typeface="Calibri" panose="020F0502020204030204"/>
                <a:ea typeface="+mn-ea"/>
                <a:cs typeface="+mn-cs"/>
              </a:rPr>
              <a:t>o us</a:t>
            </a:r>
            <a:endParaRPr lang="en-US" sz="60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0612445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t Green PowerPoint Background PowerPoint Template, 45% 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5883" y="1662545"/>
            <a:ext cx="11804073" cy="3375283"/>
          </a:xfrm>
          <a:prstGeom prst="rect">
            <a:avLst/>
          </a:prstGeom>
          <a:noFill/>
        </p:spPr>
        <p:txBody>
          <a:bodyPr wrap="square" rtlCol="0">
            <a:spAutoFit/>
          </a:bodyPr>
          <a:lstStyle/>
          <a:p>
            <a:pPr algn="ctr">
              <a:lnSpc>
                <a:spcPts val="6400"/>
              </a:lnSpc>
              <a:buClrTx/>
              <a:buFontTx/>
              <a:buNone/>
            </a:pPr>
            <a:r>
              <a:rPr lang="en-US" sz="6000" kern="1200" dirty="0" smtClean="0">
                <a:solidFill>
                  <a:prstClr val="black"/>
                </a:solidFill>
                <a:latin typeface="Calibri" panose="020F0502020204030204"/>
                <a:ea typeface="+mn-ea"/>
                <a:cs typeface="+mn-cs"/>
              </a:rPr>
              <a:t>It’s a love so undeniable, I</a:t>
            </a:r>
          </a:p>
          <a:p>
            <a:pPr algn="ctr">
              <a:lnSpc>
                <a:spcPts val="6400"/>
              </a:lnSpc>
              <a:buClrTx/>
              <a:buFontTx/>
              <a:buNone/>
            </a:pPr>
            <a:r>
              <a:rPr lang="en-US" sz="6000" kern="1200" dirty="0" smtClean="0">
                <a:solidFill>
                  <a:prstClr val="black"/>
                </a:solidFill>
                <a:latin typeface="Calibri" panose="020F0502020204030204"/>
                <a:ea typeface="+mn-ea"/>
                <a:cs typeface="+mn-cs"/>
              </a:rPr>
              <a:t>I can hardly speak</a:t>
            </a:r>
          </a:p>
          <a:p>
            <a:pPr algn="ctr">
              <a:lnSpc>
                <a:spcPts val="6400"/>
              </a:lnSpc>
              <a:buClrTx/>
              <a:buFontTx/>
              <a:buNone/>
            </a:pPr>
            <a:r>
              <a:rPr lang="en-US" sz="6000" kern="1200" dirty="0" smtClean="0">
                <a:solidFill>
                  <a:prstClr val="black"/>
                </a:solidFill>
                <a:latin typeface="Calibri" panose="020F0502020204030204"/>
                <a:ea typeface="+mn-ea"/>
                <a:cs typeface="+mn-cs"/>
              </a:rPr>
              <a:t>Peace so unexplainable I</a:t>
            </a:r>
          </a:p>
          <a:p>
            <a:pPr algn="ctr">
              <a:lnSpc>
                <a:spcPts val="6400"/>
              </a:lnSpc>
              <a:buClrTx/>
              <a:buFontTx/>
              <a:buNone/>
            </a:pPr>
            <a:r>
              <a:rPr lang="en-US" sz="6000" kern="1200" dirty="0" smtClean="0">
                <a:solidFill>
                  <a:prstClr val="black"/>
                </a:solidFill>
                <a:latin typeface="Calibri" panose="020F0502020204030204"/>
                <a:ea typeface="+mn-ea"/>
                <a:cs typeface="+mn-cs"/>
              </a:rPr>
              <a:t>I can hardly think</a:t>
            </a:r>
            <a:endParaRPr lang="en-US" sz="60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5253672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t Green PowerPoint Background PowerPoint Template, 45% 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5883" y="1662545"/>
            <a:ext cx="11804073" cy="3375283"/>
          </a:xfrm>
          <a:prstGeom prst="rect">
            <a:avLst/>
          </a:prstGeom>
          <a:noFill/>
        </p:spPr>
        <p:txBody>
          <a:bodyPr wrap="square" rtlCol="0">
            <a:spAutoFit/>
          </a:bodyPr>
          <a:lstStyle/>
          <a:p>
            <a:pPr algn="ctr">
              <a:lnSpc>
                <a:spcPts val="6400"/>
              </a:lnSpc>
              <a:buClrTx/>
              <a:buFontTx/>
              <a:buNone/>
            </a:pPr>
            <a:r>
              <a:rPr lang="en-US" sz="6000" kern="1200" dirty="0" smtClean="0">
                <a:solidFill>
                  <a:prstClr val="black"/>
                </a:solidFill>
                <a:latin typeface="Calibri" panose="020F0502020204030204"/>
                <a:ea typeface="+mn-ea"/>
                <a:cs typeface="+mn-cs"/>
              </a:rPr>
              <a:t>As you call me deeper still</a:t>
            </a:r>
          </a:p>
          <a:p>
            <a:pPr algn="ctr">
              <a:lnSpc>
                <a:spcPts val="6400"/>
              </a:lnSpc>
              <a:buClrTx/>
              <a:buFontTx/>
              <a:buNone/>
            </a:pPr>
            <a:r>
              <a:rPr lang="en-US" sz="6000" kern="1200" dirty="0" smtClean="0">
                <a:solidFill>
                  <a:prstClr val="black"/>
                </a:solidFill>
                <a:latin typeface="Calibri" panose="020F0502020204030204"/>
                <a:ea typeface="+mn-ea"/>
                <a:cs typeface="+mn-cs"/>
              </a:rPr>
              <a:t>As you call me deeper still</a:t>
            </a:r>
          </a:p>
          <a:p>
            <a:pPr algn="ctr">
              <a:lnSpc>
                <a:spcPts val="6400"/>
              </a:lnSpc>
              <a:buClrTx/>
              <a:buFontTx/>
              <a:buNone/>
            </a:pPr>
            <a:r>
              <a:rPr lang="en-US" sz="6000" kern="1200" dirty="0" smtClean="0">
                <a:solidFill>
                  <a:prstClr val="black"/>
                </a:solidFill>
                <a:latin typeface="Calibri" panose="020F0502020204030204"/>
                <a:ea typeface="+mn-ea"/>
                <a:cs typeface="+mn-cs"/>
              </a:rPr>
              <a:t>As you call me deeper still</a:t>
            </a:r>
          </a:p>
          <a:p>
            <a:pPr algn="ctr">
              <a:lnSpc>
                <a:spcPts val="6400"/>
              </a:lnSpc>
              <a:buClrTx/>
              <a:buFontTx/>
              <a:buNone/>
            </a:pPr>
            <a:r>
              <a:rPr lang="en-US" sz="6000" kern="1200" dirty="0" smtClean="0">
                <a:solidFill>
                  <a:prstClr val="black"/>
                </a:solidFill>
                <a:latin typeface="Calibri" panose="020F0502020204030204"/>
                <a:ea typeface="+mn-ea"/>
                <a:cs typeface="+mn-cs"/>
              </a:rPr>
              <a:t>Into love, love, love</a:t>
            </a:r>
            <a:endParaRPr lang="en-US" sz="60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268171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Photo | Old paper texture, vintage pape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1" r="3283" b="18142"/>
          <a:stretch/>
        </p:blipFill>
        <p:spPr bwMode="auto">
          <a:xfrm>
            <a:off x="0" y="-1"/>
            <a:ext cx="12219079"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5691" y="1997838"/>
            <a:ext cx="11687695" cy="2862322"/>
          </a:xfrm>
          <a:prstGeom prst="rect">
            <a:avLst/>
          </a:prstGeom>
          <a:noFill/>
        </p:spPr>
        <p:txBody>
          <a:bodyPr wrap="square" rtlCol="0">
            <a:spAutoFit/>
          </a:bodyPr>
          <a:lstStyle/>
          <a:p>
            <a:pPr algn="ctr"/>
            <a:r>
              <a:rPr lang="en-US" sz="6000" dirty="0" smtClean="0">
                <a:latin typeface="Calibri" panose="020F0502020204030204" pitchFamily="34" charset="0"/>
                <a:ea typeface="Calibri" panose="020F0502020204030204" pitchFamily="34" charset="0"/>
                <a:cs typeface="Calibri" panose="020F0502020204030204" pitchFamily="34" charset="0"/>
              </a:rPr>
              <a:t>His heart is breaking</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As he waits for you</a:t>
            </a:r>
          </a:p>
          <a:p>
            <a:pPr algn="ctr"/>
            <a:r>
              <a:rPr lang="en-US" sz="6000" dirty="0" smtClean="0">
                <a:latin typeface="Calibri" panose="020F0502020204030204" pitchFamily="34" charset="0"/>
                <a:ea typeface="Calibri" panose="020F0502020204030204" pitchFamily="34" charset="0"/>
                <a:cs typeface="Calibri" panose="020F0502020204030204" pitchFamily="34" charset="0"/>
              </a:rPr>
              <a:t>To wash you free from every sin</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36286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t Green PowerPoint Background PowerPoint Template, 45% 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7694" y="1047403"/>
            <a:ext cx="11804073" cy="5016758"/>
          </a:xfrm>
          <a:prstGeom prst="rect">
            <a:avLst/>
          </a:prstGeom>
          <a:noFill/>
        </p:spPr>
        <p:txBody>
          <a:bodyPr wrap="square" rtlCol="0">
            <a:spAutoFit/>
          </a:bodyPr>
          <a:lstStyle/>
          <a:p>
            <a:pPr algn="ctr">
              <a:lnSpc>
                <a:spcPts val="6400"/>
              </a:lnSpc>
              <a:buClrTx/>
              <a:buFontTx/>
              <a:buNone/>
            </a:pPr>
            <a:r>
              <a:rPr lang="en-US" sz="6000" kern="1200" dirty="0">
                <a:solidFill>
                  <a:prstClr val="black"/>
                </a:solidFill>
                <a:latin typeface="Calibri" panose="020F0502020204030204"/>
                <a:ea typeface="+mn-ea"/>
                <a:cs typeface="+mn-cs"/>
              </a:rPr>
              <a:t>You’re a Good, Good Father</a:t>
            </a:r>
          </a:p>
          <a:p>
            <a:pPr algn="ctr">
              <a:lnSpc>
                <a:spcPts val="6400"/>
              </a:lnSpc>
              <a:buClrTx/>
              <a:buFontTx/>
              <a:buNone/>
            </a:pPr>
            <a:r>
              <a:rPr lang="en-US" sz="6000" kern="1200" dirty="0">
                <a:solidFill>
                  <a:prstClr val="black"/>
                </a:solidFill>
                <a:latin typeface="Calibri" panose="020F0502020204030204"/>
                <a:ea typeface="+mn-ea"/>
                <a:cs typeface="+mn-cs"/>
              </a:rPr>
              <a:t>It’s who You are, It’s who You are</a:t>
            </a:r>
          </a:p>
          <a:p>
            <a:pPr algn="ctr">
              <a:lnSpc>
                <a:spcPts val="6400"/>
              </a:lnSpc>
              <a:buClrTx/>
              <a:buFontTx/>
              <a:buNone/>
            </a:pPr>
            <a:r>
              <a:rPr lang="en-US" sz="6000" kern="1200" dirty="0">
                <a:solidFill>
                  <a:prstClr val="black"/>
                </a:solidFill>
                <a:latin typeface="Calibri" panose="020F0502020204030204"/>
                <a:ea typeface="+mn-ea"/>
                <a:cs typeface="+mn-cs"/>
              </a:rPr>
              <a:t>It’s who You are</a:t>
            </a:r>
          </a:p>
          <a:p>
            <a:pPr algn="ctr">
              <a:lnSpc>
                <a:spcPts val="6400"/>
              </a:lnSpc>
              <a:buClrTx/>
              <a:buFontTx/>
              <a:buNone/>
            </a:pPr>
            <a:r>
              <a:rPr lang="en-US" sz="6000" kern="1200" dirty="0">
                <a:solidFill>
                  <a:prstClr val="black"/>
                </a:solidFill>
                <a:latin typeface="Calibri" panose="020F0502020204030204"/>
                <a:ea typeface="+mn-ea"/>
                <a:cs typeface="+mn-cs"/>
              </a:rPr>
              <a:t>And I’m loved by You</a:t>
            </a:r>
          </a:p>
          <a:p>
            <a:pPr algn="ctr">
              <a:lnSpc>
                <a:spcPts val="6400"/>
              </a:lnSpc>
              <a:buClrTx/>
              <a:buFontTx/>
              <a:buNone/>
            </a:pPr>
            <a:r>
              <a:rPr lang="en-US" sz="6000" kern="1200" dirty="0">
                <a:solidFill>
                  <a:prstClr val="black"/>
                </a:solidFill>
                <a:latin typeface="Calibri" panose="020F0502020204030204"/>
                <a:ea typeface="+mn-ea"/>
                <a:cs typeface="+mn-cs"/>
              </a:rPr>
              <a:t>It’s who I am, It’s who I am</a:t>
            </a:r>
          </a:p>
          <a:p>
            <a:pPr algn="ctr">
              <a:lnSpc>
                <a:spcPts val="6400"/>
              </a:lnSpc>
              <a:buClrTx/>
              <a:buFontTx/>
              <a:buNone/>
            </a:pPr>
            <a:r>
              <a:rPr lang="en-US" sz="6000" kern="1200" dirty="0">
                <a:solidFill>
                  <a:prstClr val="black"/>
                </a:solidFill>
                <a:latin typeface="Calibri" panose="020F0502020204030204"/>
                <a:ea typeface="+mn-ea"/>
                <a:cs typeface="+mn-cs"/>
              </a:rPr>
              <a:t>It’s who I am</a:t>
            </a:r>
          </a:p>
        </p:txBody>
      </p:sp>
    </p:spTree>
    <p:extLst>
      <p:ext uri="{BB962C8B-B14F-4D97-AF65-F5344CB8AC3E}">
        <p14:creationId xmlns:p14="http://schemas.microsoft.com/office/powerpoint/2010/main" val="12851161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t Green PowerPoint Background PowerPoint Template, 45% 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7694" y="1047403"/>
            <a:ext cx="11804073" cy="5016758"/>
          </a:xfrm>
          <a:prstGeom prst="rect">
            <a:avLst/>
          </a:prstGeom>
          <a:noFill/>
        </p:spPr>
        <p:txBody>
          <a:bodyPr wrap="square" rtlCol="0">
            <a:spAutoFit/>
          </a:bodyPr>
          <a:lstStyle/>
          <a:p>
            <a:pPr algn="ctr">
              <a:lnSpc>
                <a:spcPts val="6400"/>
              </a:lnSpc>
              <a:buClrTx/>
              <a:buFontTx/>
              <a:buNone/>
            </a:pPr>
            <a:r>
              <a:rPr lang="en-US" sz="6000" kern="1200" dirty="0">
                <a:solidFill>
                  <a:prstClr val="black"/>
                </a:solidFill>
                <a:latin typeface="Calibri" panose="020F0502020204030204"/>
                <a:ea typeface="+mn-ea"/>
                <a:cs typeface="+mn-cs"/>
              </a:rPr>
              <a:t>You’re a Good, Good Father</a:t>
            </a:r>
          </a:p>
          <a:p>
            <a:pPr algn="ctr">
              <a:lnSpc>
                <a:spcPts val="6400"/>
              </a:lnSpc>
              <a:buClrTx/>
              <a:buFontTx/>
              <a:buNone/>
            </a:pPr>
            <a:r>
              <a:rPr lang="en-US" sz="6000" kern="1200" dirty="0">
                <a:solidFill>
                  <a:prstClr val="black"/>
                </a:solidFill>
                <a:latin typeface="Calibri" panose="020F0502020204030204"/>
                <a:ea typeface="+mn-ea"/>
                <a:cs typeface="+mn-cs"/>
              </a:rPr>
              <a:t>It’s who You are, It’s who You are</a:t>
            </a:r>
          </a:p>
          <a:p>
            <a:pPr algn="ctr">
              <a:lnSpc>
                <a:spcPts val="6400"/>
              </a:lnSpc>
              <a:buClrTx/>
              <a:buFontTx/>
              <a:buNone/>
            </a:pPr>
            <a:r>
              <a:rPr lang="en-US" sz="6000" kern="1200" dirty="0">
                <a:solidFill>
                  <a:prstClr val="black"/>
                </a:solidFill>
                <a:latin typeface="Calibri" panose="020F0502020204030204"/>
                <a:ea typeface="+mn-ea"/>
                <a:cs typeface="+mn-cs"/>
              </a:rPr>
              <a:t>It’s who You are</a:t>
            </a:r>
          </a:p>
          <a:p>
            <a:pPr algn="ctr">
              <a:lnSpc>
                <a:spcPts val="6400"/>
              </a:lnSpc>
              <a:buClrTx/>
              <a:buFontTx/>
              <a:buNone/>
            </a:pPr>
            <a:r>
              <a:rPr lang="en-US" sz="6000" kern="1200" dirty="0">
                <a:solidFill>
                  <a:prstClr val="black"/>
                </a:solidFill>
                <a:latin typeface="Calibri" panose="020F0502020204030204"/>
                <a:ea typeface="+mn-ea"/>
                <a:cs typeface="+mn-cs"/>
              </a:rPr>
              <a:t>And I’m loved by You</a:t>
            </a:r>
          </a:p>
          <a:p>
            <a:pPr algn="ctr">
              <a:lnSpc>
                <a:spcPts val="6400"/>
              </a:lnSpc>
              <a:buClrTx/>
              <a:buFontTx/>
              <a:buNone/>
            </a:pPr>
            <a:r>
              <a:rPr lang="en-US" sz="6000" kern="1200" dirty="0">
                <a:solidFill>
                  <a:prstClr val="black"/>
                </a:solidFill>
                <a:latin typeface="Calibri" panose="020F0502020204030204"/>
                <a:ea typeface="+mn-ea"/>
                <a:cs typeface="+mn-cs"/>
              </a:rPr>
              <a:t>It’s who I am, It’s who I am</a:t>
            </a:r>
          </a:p>
          <a:p>
            <a:pPr algn="ctr">
              <a:lnSpc>
                <a:spcPts val="6400"/>
              </a:lnSpc>
              <a:buClrTx/>
              <a:buFontTx/>
              <a:buNone/>
            </a:pPr>
            <a:r>
              <a:rPr lang="en-US" sz="6000" kern="1200" dirty="0">
                <a:solidFill>
                  <a:prstClr val="black"/>
                </a:solidFill>
                <a:latin typeface="Calibri" panose="020F0502020204030204"/>
                <a:ea typeface="+mn-ea"/>
                <a:cs typeface="+mn-cs"/>
              </a:rPr>
              <a:t>It’s who I am</a:t>
            </a:r>
          </a:p>
        </p:txBody>
      </p:sp>
    </p:spTree>
    <p:extLst>
      <p:ext uri="{BB962C8B-B14F-4D97-AF65-F5344CB8AC3E}">
        <p14:creationId xmlns:p14="http://schemas.microsoft.com/office/powerpoint/2010/main" val="13993222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7" name="TextBox 6"/>
          <p:cNvSpPr txBox="1"/>
          <p:nvPr/>
        </p:nvSpPr>
        <p:spPr>
          <a:xfrm>
            <a:off x="3605818" y="3725773"/>
            <a:ext cx="8074901" cy="2308324"/>
          </a:xfrm>
          <a:prstGeom prst="rect">
            <a:avLst/>
          </a:prstGeom>
          <a:noFill/>
        </p:spPr>
        <p:txBody>
          <a:bodyPr wrap="square" rtlCol="0">
            <a:spAutoFit/>
          </a:bodyPr>
          <a:lstStyle/>
          <a:p>
            <a:pPr algn="ctr"/>
            <a:r>
              <a:rPr lang="en-US" sz="7200" dirty="0" smtClean="0">
                <a:solidFill>
                  <a:srgbClr val="FFFFFF"/>
                </a:solidFill>
                <a:latin typeface="Ink Free" panose="03080402000500000000" pitchFamily="66" charset="0"/>
                <a:ea typeface="+mn-ea"/>
              </a:rPr>
              <a:t>Revelations 2:1-7</a:t>
            </a:r>
          </a:p>
          <a:p>
            <a:pPr algn="ctr"/>
            <a:r>
              <a:rPr kumimoji="0" lang="en-US" sz="7200" b="0" i="0" u="none" strike="noStrike" kern="0" cap="none" spc="0" normalizeH="0" baseline="0" noProof="0" dirty="0" smtClean="0">
                <a:ln>
                  <a:noFill/>
                </a:ln>
                <a:solidFill>
                  <a:srgbClr val="FFFFFF"/>
                </a:solidFill>
                <a:effectLst/>
                <a:uLnTx/>
                <a:uFillTx/>
                <a:latin typeface="Ink Free" panose="03080402000500000000" pitchFamily="66" charset="0"/>
                <a:ea typeface="+mn-ea"/>
                <a:sym typeface="Arial"/>
              </a:rPr>
              <a:t>Colossians 3:23-24</a:t>
            </a:r>
            <a:endParaRPr kumimoji="0" lang="en-US" sz="7200" b="0" i="0" u="none" strike="noStrike" kern="0" cap="none" spc="0" normalizeH="0" baseline="0" noProof="0" dirty="0">
              <a:ln>
                <a:noFill/>
              </a:ln>
              <a:solidFill>
                <a:srgbClr val="FFFFFF"/>
              </a:solidFill>
              <a:effectLst/>
              <a:uLnTx/>
              <a:uFillTx/>
              <a:latin typeface="Ink Free" panose="03080402000500000000" pitchFamily="66" charset="0"/>
              <a:ea typeface="+mn-ea"/>
              <a:sym typeface="Arial"/>
            </a:endParaRPr>
          </a:p>
        </p:txBody>
      </p:sp>
      <p:sp>
        <p:nvSpPr>
          <p:cNvPr id="4" name="TextBox 3"/>
          <p:cNvSpPr txBox="1"/>
          <p:nvPr/>
        </p:nvSpPr>
        <p:spPr>
          <a:xfrm>
            <a:off x="1789025" y="113888"/>
            <a:ext cx="8631936" cy="1323439"/>
          </a:xfrm>
          <a:prstGeom prst="rect">
            <a:avLst/>
          </a:prstGeom>
          <a:noFill/>
        </p:spPr>
        <p:txBody>
          <a:bodyPr wrap="square" rtlCol="0">
            <a:spAutoFit/>
          </a:bodyPr>
          <a:lstStyle/>
          <a:p>
            <a:pPr algn="ctr"/>
            <a:r>
              <a:rPr lang="en-US" sz="8000" dirty="0">
                <a:solidFill>
                  <a:srgbClr val="FFFFFF"/>
                </a:solidFill>
                <a:latin typeface="Ink Free" panose="03080402000500000000" pitchFamily="66" charset="0"/>
                <a:ea typeface="+mn-ea"/>
              </a:rPr>
              <a:t>Today’s Scripture</a:t>
            </a:r>
          </a:p>
        </p:txBody>
      </p:sp>
      <p:pic>
        <p:nvPicPr>
          <p:cNvPr id="8194" name="Picture 2" descr="https://lh7-us.googleusercontent.com/CCfDq7BT0mW1p-hcSXFNbXJVh2FkiA68tddWsAF8SdBXYarjdzzfbNMlVaFDqz9qVe6WGBDPhA-gScBll4GbmI94imDz1eXjp7a0OVZprWwSrBcyuaiplzLBhmmcSeJH4JSWG_b8u8vtILfGyNW3tg=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37" y="3725773"/>
            <a:ext cx="3702444" cy="25972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7237" y="1903134"/>
            <a:ext cx="11895512" cy="1015663"/>
          </a:xfrm>
          <a:prstGeom prst="rect">
            <a:avLst/>
          </a:prstGeom>
          <a:noFill/>
        </p:spPr>
        <p:txBody>
          <a:bodyPr wrap="square" rtlCol="0">
            <a:spAutoFit/>
          </a:bodyPr>
          <a:lstStyle/>
          <a:p>
            <a:pPr algn="ctr"/>
            <a:r>
              <a:rPr lang="en-US" sz="6000" b="1" dirty="0" smtClean="0">
                <a:solidFill>
                  <a:schemeClr val="bg1"/>
                </a:solidFill>
              </a:rPr>
              <a:t>Have You Lost Your First Love?</a:t>
            </a:r>
            <a:endParaRPr lang="en-US" sz="6000" b="1" dirty="0">
              <a:solidFill>
                <a:schemeClr val="bg1"/>
              </a:solidFill>
            </a:endParaRPr>
          </a:p>
        </p:txBody>
      </p:sp>
    </p:spTree>
    <p:extLst>
      <p:ext uri="{BB962C8B-B14F-4D97-AF65-F5344CB8AC3E}">
        <p14:creationId xmlns:p14="http://schemas.microsoft.com/office/powerpoint/2010/main" val="21130251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80485"/>
          </a:xfrm>
          <a:prstGeom prst="rect">
            <a:avLst/>
          </a:prstGeom>
        </p:spPr>
      </p:pic>
      <p:sp>
        <p:nvSpPr>
          <p:cNvPr id="4" name="Rectangle 3"/>
          <p:cNvSpPr/>
          <p:nvPr/>
        </p:nvSpPr>
        <p:spPr>
          <a:xfrm>
            <a:off x="1691858" y="215244"/>
            <a:ext cx="8808279"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Revelations 2:1</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256306" y="1701205"/>
            <a:ext cx="11679381" cy="4708981"/>
          </a:xfrm>
          <a:prstGeom prst="rect">
            <a:avLst/>
          </a:prstGeom>
          <a:noFill/>
        </p:spPr>
        <p:txBody>
          <a:bodyPr wrap="square" rtlCol="0">
            <a:spAutoFit/>
          </a:bodyPr>
          <a:lstStyle/>
          <a:p>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1</a:t>
            </a:r>
            <a:r>
              <a:rPr lang="en-US" sz="6000" b="1" i="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“To the angel of the church in Ephesus write: ‘The words of him who holds the seven stars in his right hand, who walks among the seven golden lampstands.</a:t>
            </a:r>
          </a:p>
        </p:txBody>
      </p:sp>
    </p:spTree>
    <p:extLst>
      <p:ext uri="{BB962C8B-B14F-4D97-AF65-F5344CB8AC3E}">
        <p14:creationId xmlns:p14="http://schemas.microsoft.com/office/powerpoint/2010/main" val="36648362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 name="Rectangle 3"/>
          <p:cNvSpPr/>
          <p:nvPr/>
        </p:nvSpPr>
        <p:spPr>
          <a:xfrm>
            <a:off x="1691858" y="215244"/>
            <a:ext cx="8808279"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Revelations 2:2</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322808" y="1117623"/>
            <a:ext cx="11679381" cy="5632311"/>
          </a:xfrm>
          <a:prstGeom prst="rect">
            <a:avLst/>
          </a:prstGeom>
          <a:noFill/>
        </p:spPr>
        <p:txBody>
          <a:bodyPr wrap="square" rtlCol="0">
            <a:spAutoFit/>
          </a:bodyPr>
          <a:lstStyle/>
          <a:p>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2 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know your works, your toil and your patient endurance, and how you cannot bear with those who are evil, but have tested those who call themselves apostles and are not, and found them to be false.</a:t>
            </a:r>
          </a:p>
        </p:txBody>
      </p:sp>
    </p:spTree>
    <p:extLst>
      <p:ext uri="{BB962C8B-B14F-4D97-AF65-F5344CB8AC3E}">
        <p14:creationId xmlns:p14="http://schemas.microsoft.com/office/powerpoint/2010/main" val="8776871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 name="Rectangle 3"/>
          <p:cNvSpPr/>
          <p:nvPr/>
        </p:nvSpPr>
        <p:spPr>
          <a:xfrm>
            <a:off x="1691858" y="215244"/>
            <a:ext cx="8808279"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Revelations 2:3-4</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331121" y="1441819"/>
            <a:ext cx="11679381" cy="4708981"/>
          </a:xfrm>
          <a:prstGeom prst="rect">
            <a:avLst/>
          </a:prstGeom>
          <a:noFill/>
        </p:spPr>
        <p:txBody>
          <a:bodyPr wrap="square" rtlCol="0">
            <a:spAutoFit/>
          </a:bodyPr>
          <a:lstStyle/>
          <a:p>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3 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I know you are enduring patiently and bearing up for my name's sake, and you have not grown weary</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6000" b="1" baseline="30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4</a:t>
            </a:r>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But I have this against you, that you have abandoned the love you had at first.</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90333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 name="Rectangle 3"/>
          <p:cNvSpPr/>
          <p:nvPr/>
        </p:nvSpPr>
        <p:spPr>
          <a:xfrm>
            <a:off x="1691858" y="215244"/>
            <a:ext cx="8808279"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Revelations 2:5</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130229" y="1699514"/>
            <a:ext cx="11931536" cy="4632037"/>
          </a:xfrm>
          <a:prstGeom prst="rect">
            <a:avLst/>
          </a:prstGeom>
          <a:noFill/>
        </p:spPr>
        <p:txBody>
          <a:bodyPr wrap="square" rtlCol="0">
            <a:spAutoFit/>
          </a:bodyPr>
          <a:lstStyle/>
          <a:p>
            <a:r>
              <a:rPr lang="en-US" sz="58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5 </a:t>
            </a: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Remember therefore from where you have fallen; repent, and do the works you did at first. If not, I </a:t>
            </a:r>
            <a:r>
              <a:rPr lang="en-US" sz="58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will </a:t>
            </a: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come to you and remove </a:t>
            </a:r>
            <a:r>
              <a:rPr lang="en-US" sz="58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your lampstand </a:t>
            </a:r>
            <a:r>
              <a:rPr lang="en-US" sz="5800" dirty="0">
                <a:solidFill>
                  <a:schemeClr val="bg1"/>
                </a:solidFill>
                <a:latin typeface="Calibri" panose="020F0502020204030204" pitchFamily="34" charset="0"/>
                <a:ea typeface="Calibri" panose="020F0502020204030204" pitchFamily="34" charset="0"/>
                <a:cs typeface="Calibri" panose="020F0502020204030204" pitchFamily="34" charset="0"/>
              </a:rPr>
              <a:t>from its place, unless you repent.</a:t>
            </a:r>
          </a:p>
        </p:txBody>
      </p:sp>
    </p:spTree>
    <p:extLst>
      <p:ext uri="{BB962C8B-B14F-4D97-AF65-F5344CB8AC3E}">
        <p14:creationId xmlns:p14="http://schemas.microsoft.com/office/powerpoint/2010/main" val="4445110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 name="Rectangle 3"/>
          <p:cNvSpPr/>
          <p:nvPr/>
        </p:nvSpPr>
        <p:spPr>
          <a:xfrm>
            <a:off x="1691858" y="215244"/>
            <a:ext cx="8808279"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Revelations 2:6</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260464" y="2206589"/>
            <a:ext cx="11931536" cy="2862322"/>
          </a:xfrm>
          <a:prstGeom prst="rect">
            <a:avLst/>
          </a:prstGeom>
          <a:noFill/>
        </p:spPr>
        <p:txBody>
          <a:bodyPr wrap="square" rtlCol="0">
            <a:spAutoFit/>
          </a:bodyPr>
          <a:lstStyle/>
          <a:p>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6 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Yet this you have: you hate the works of the Nicolaitans, which I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also hate.</a:t>
            </a:r>
            <a:endPar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79583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 name="Rectangle 3"/>
          <p:cNvSpPr/>
          <p:nvPr/>
        </p:nvSpPr>
        <p:spPr>
          <a:xfrm>
            <a:off x="1691858" y="215244"/>
            <a:ext cx="8808279"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Revelations 2:7</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260464" y="1466756"/>
            <a:ext cx="11668300" cy="4708981"/>
          </a:xfrm>
          <a:prstGeom prst="rect">
            <a:avLst/>
          </a:prstGeom>
          <a:noFill/>
        </p:spPr>
        <p:txBody>
          <a:bodyPr wrap="square" rtlCol="0">
            <a:spAutoFit/>
          </a:bodyPr>
          <a:lstStyle/>
          <a:p>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7 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He who has an ear, let him hear what the Spirit says to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the churches. To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the one who conquers I will grant to eat of the tree of life, which is in the paradise of God.’</a:t>
            </a:r>
          </a:p>
        </p:txBody>
      </p:sp>
    </p:spTree>
    <p:extLst>
      <p:ext uri="{BB962C8B-B14F-4D97-AF65-F5344CB8AC3E}">
        <p14:creationId xmlns:p14="http://schemas.microsoft.com/office/powerpoint/2010/main" val="29392082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 name="Rectangle 3"/>
          <p:cNvSpPr/>
          <p:nvPr/>
        </p:nvSpPr>
        <p:spPr>
          <a:xfrm>
            <a:off x="1691858" y="215244"/>
            <a:ext cx="8808279" cy="1015663"/>
          </a:xfrm>
          <a:prstGeom prst="rect">
            <a:avLst/>
          </a:prstGeom>
        </p:spPr>
        <p:txBody>
          <a:bodyPr wrap="square">
            <a:spAutoFit/>
          </a:bodyPr>
          <a:lstStyle/>
          <a:p>
            <a:pPr algn="ctr"/>
            <a:r>
              <a:rPr lang="en-US" sz="60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Colossians 3:23-24</a:t>
            </a:r>
            <a:endParaRPr lang="en-US" sz="6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191192" y="1230907"/>
            <a:ext cx="11928764" cy="5632311"/>
          </a:xfrm>
          <a:prstGeom prst="rect">
            <a:avLst/>
          </a:prstGeom>
          <a:noFill/>
        </p:spPr>
        <p:txBody>
          <a:bodyPr wrap="square" rtlCol="0">
            <a:spAutoFit/>
          </a:bodyPr>
          <a:lstStyle/>
          <a:p>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23 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Whatever you do, work heartily, as for the Lord and not </a:t>
            </a:r>
            <a:r>
              <a:rPr lang="en-US" sz="6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for men, </a:t>
            </a:r>
            <a:r>
              <a:rPr lang="en-US" sz="6000" b="1" baseline="300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24</a:t>
            </a:r>
            <a:r>
              <a:rPr lang="en-US" sz="6000" b="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6000" dirty="0">
                <a:solidFill>
                  <a:schemeClr val="bg1"/>
                </a:solidFill>
                <a:latin typeface="Calibri" panose="020F0502020204030204" pitchFamily="34" charset="0"/>
                <a:ea typeface="Calibri" panose="020F0502020204030204" pitchFamily="34" charset="0"/>
                <a:cs typeface="Calibri" panose="020F0502020204030204" pitchFamily="34" charset="0"/>
              </a:rPr>
              <a:t>knowing that from the Lord you will receive the inheritance as your reward. You are serving the Lord Christ.</a:t>
            </a:r>
          </a:p>
        </p:txBody>
      </p:sp>
    </p:spTree>
    <p:extLst>
      <p:ext uri="{BB962C8B-B14F-4D97-AF65-F5344CB8AC3E}">
        <p14:creationId xmlns:p14="http://schemas.microsoft.com/office/powerpoint/2010/main" val="5210501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1026" name="Picture 2" descr="19 Slides ideas | worship backgrounds, church backgrounds,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79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612092C-8B5C-D53A-3C99-89BAA20D28C3}"/>
              </a:ext>
            </a:extLst>
          </p:cNvPr>
          <p:cNvSpPr txBox="1"/>
          <p:nvPr/>
        </p:nvSpPr>
        <p:spPr>
          <a:xfrm>
            <a:off x="324708" y="3620346"/>
            <a:ext cx="11542583" cy="242835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Welcome to</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Heritage Country Church</a:t>
            </a:r>
          </a:p>
        </p:txBody>
      </p:sp>
      <p:pic>
        <p:nvPicPr>
          <p:cNvPr id="4" name="Picture 3">
            <a:extLst>
              <a:ext uri="{FF2B5EF4-FFF2-40B4-BE49-F238E27FC236}">
                <a16:creationId xmlns="" xmlns:a16="http://schemas.microsoft.com/office/drawing/2014/main" id="{F16E7AD4-9107-6913-61AA-C7A3E676650A}"/>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4915767" y="457557"/>
            <a:ext cx="2360465" cy="2253172"/>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Worship Backgrounds For Powerpoint Christian Powerpoint Templates HD  wallpaper | Pxfu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0560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612092C-8B5C-D53A-3C99-89BAA20D28C3}"/>
              </a:ext>
            </a:extLst>
          </p:cNvPr>
          <p:cNvSpPr txBox="1"/>
          <p:nvPr/>
        </p:nvSpPr>
        <p:spPr>
          <a:xfrm>
            <a:off x="331511" y="124671"/>
            <a:ext cx="11542583" cy="242835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Welcome to</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chemeClr val="bg1"/>
                </a:solidFill>
                <a:effectLst/>
                <a:uLnTx/>
                <a:uFillTx/>
                <a:latin typeface="Cavolini" panose="03000502040302020204" pitchFamily="66" charset="0"/>
                <a:ea typeface="Dancing Script"/>
                <a:cs typeface="Cavolini" panose="03000502040302020204" pitchFamily="66" charset="0"/>
                <a:sym typeface="Dancing Script"/>
              </a:rPr>
              <a:t>Heritage Country Church</a:t>
            </a:r>
          </a:p>
        </p:txBody>
      </p:sp>
      <p:pic>
        <p:nvPicPr>
          <p:cNvPr id="4" name="Picture 3">
            <a:extLst>
              <a:ext uri="{FF2B5EF4-FFF2-40B4-BE49-F238E27FC236}">
                <a16:creationId xmlns="" xmlns:a16="http://schemas.microsoft.com/office/drawing/2014/main" id="{F16E7AD4-9107-6913-61AA-C7A3E676650A}"/>
              </a:ext>
            </a:extLst>
          </p:cNvPr>
          <p:cNvPicPr>
            <a:picLocks noChangeAspect="1"/>
          </p:cNvPicPr>
          <p:nvPr/>
        </p:nvPicPr>
        <p:blipFill>
          <a:blip r:embed="rId4">
            <a:duotone>
              <a:prstClr val="black"/>
              <a:schemeClr val="bg1">
                <a:tint val="45000"/>
                <a:satMod val="400000"/>
              </a:schemeClr>
            </a:duotone>
            <a:extLst>
              <a:ext uri="{BEBA8EAE-BF5A-486C-A8C5-ECC9F3942E4B}">
                <a14:imgProps xmlns:a14="http://schemas.microsoft.com/office/drawing/2010/main">
                  <a14:imgLayer r:embed="rId5">
                    <a14:imgEffect>
                      <a14:sharpenSoften amount="-50000"/>
                    </a14:imgEffect>
                    <a14:imgEffect>
                      <a14:colorTemperature colorTemp="1500"/>
                    </a14:imgEffect>
                    <a14:imgEffect>
                      <a14:saturation sat="0"/>
                    </a14:imgEffect>
                    <a14:imgEffect>
                      <a14:brightnessContrast bright="100000" contrast="100000"/>
                    </a14:imgEffect>
                  </a14:imgLayer>
                </a14:imgProps>
              </a:ext>
            </a:extLst>
          </a:blip>
          <a:stretch>
            <a:fillRect/>
          </a:stretch>
        </p:blipFill>
        <p:spPr>
          <a:xfrm>
            <a:off x="9592542" y="4492819"/>
            <a:ext cx="2360465" cy="2253172"/>
          </a:xfrm>
          <a:prstGeom prst="rect">
            <a:avLst/>
          </a:prstGeom>
        </p:spPr>
      </p:pic>
    </p:spTree>
    <p:extLst>
      <p:ext uri="{BB962C8B-B14F-4D97-AF65-F5344CB8AC3E}">
        <p14:creationId xmlns:p14="http://schemas.microsoft.com/office/powerpoint/2010/main" val="29644826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autiful Things Worship Backgrounds, Sermon Slides ( 180 found | Page 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499061" y="177195"/>
            <a:ext cx="9144000" cy="1655762"/>
          </a:xfrm>
        </p:spPr>
        <p:txBody>
          <a:bodyPr>
            <a:noAutofit/>
          </a:bodyPr>
          <a:lstStyle/>
          <a:p>
            <a:r>
              <a:rPr lang="en-US" sz="6000" dirty="0" smtClean="0">
                <a:solidFill>
                  <a:schemeClr val="bg1"/>
                </a:solidFill>
              </a:rPr>
              <a:t>The Blood That Stained The Old Rugged Cross</a:t>
            </a:r>
            <a:endParaRPr lang="en-US" sz="6000" dirty="0">
              <a:solidFill>
                <a:schemeClr val="bg1"/>
              </a:solidFill>
            </a:endParaRPr>
          </a:p>
        </p:txBody>
      </p:sp>
      <p:sp>
        <p:nvSpPr>
          <p:cNvPr id="4" name="TextBox 3"/>
          <p:cNvSpPr txBox="1"/>
          <p:nvPr/>
        </p:nvSpPr>
        <p:spPr>
          <a:xfrm>
            <a:off x="262952" y="3278438"/>
            <a:ext cx="11696007" cy="2585323"/>
          </a:xfrm>
          <a:prstGeom prst="rect">
            <a:avLst/>
          </a:prstGeom>
          <a:noFill/>
        </p:spPr>
        <p:txBody>
          <a:bodyPr wrap="square" rtlCol="0">
            <a:spAutoFit/>
          </a:bodyPr>
          <a:lstStyle/>
          <a:p>
            <a:pPr algn="ctr">
              <a:buClrTx/>
              <a:buFontTx/>
              <a:buNone/>
            </a:pPr>
            <a:r>
              <a:rPr lang="en-US" sz="5400" kern="1200" dirty="0" smtClean="0">
                <a:solidFill>
                  <a:prstClr val="white"/>
                </a:solidFill>
                <a:latin typeface="Calibri" panose="020F0502020204030204"/>
                <a:ea typeface="+mn-ea"/>
                <a:cs typeface="+mn-cs"/>
              </a:rPr>
              <a:t>On the cross of Calvary  </a:t>
            </a:r>
          </a:p>
          <a:p>
            <a:pPr algn="ctr">
              <a:buClrTx/>
              <a:buFontTx/>
              <a:buNone/>
            </a:pPr>
            <a:r>
              <a:rPr lang="en-US" sz="5400" kern="1200" dirty="0">
                <a:solidFill>
                  <a:prstClr val="white"/>
                </a:solidFill>
                <a:latin typeface="Calibri" panose="020F0502020204030204"/>
                <a:ea typeface="+mn-ea"/>
                <a:cs typeface="+mn-cs"/>
              </a:rPr>
              <a:t>O</a:t>
            </a:r>
            <a:r>
              <a:rPr lang="en-US" sz="5400" kern="1200" dirty="0" smtClean="0">
                <a:solidFill>
                  <a:prstClr val="white"/>
                </a:solidFill>
                <a:latin typeface="Calibri" panose="020F0502020204030204"/>
                <a:ea typeface="+mn-ea"/>
                <a:cs typeface="+mn-cs"/>
              </a:rPr>
              <a:t>ur blessed Savior died</a:t>
            </a:r>
          </a:p>
          <a:p>
            <a:pPr algn="ctr">
              <a:buClrTx/>
              <a:buFontTx/>
              <a:buNone/>
            </a:pPr>
            <a:r>
              <a:rPr lang="en-US" sz="5400" kern="1200" dirty="0" smtClean="0">
                <a:solidFill>
                  <a:prstClr val="white"/>
                </a:solidFill>
                <a:latin typeface="Calibri" panose="020F0502020204030204"/>
                <a:ea typeface="+mn-ea"/>
                <a:cs typeface="+mn-cs"/>
              </a:rPr>
              <a:t>Gave His life to save the world from loss</a:t>
            </a:r>
            <a:endParaRPr lang="en-US" sz="5400"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2527313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eautiful Things Worship Backgrounds, Sermon Slides ( 180 found | Page 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1370" y="1679170"/>
            <a:ext cx="11696007" cy="3416320"/>
          </a:xfrm>
          <a:prstGeom prst="rect">
            <a:avLst/>
          </a:prstGeom>
          <a:noFill/>
        </p:spPr>
        <p:txBody>
          <a:bodyPr wrap="square" rtlCol="0">
            <a:spAutoFit/>
          </a:bodyPr>
          <a:lstStyle/>
          <a:p>
            <a:pPr algn="ctr">
              <a:buClrTx/>
              <a:buFontTx/>
              <a:buNone/>
            </a:pPr>
            <a:r>
              <a:rPr lang="en-US" sz="5400" kern="1200" dirty="0" smtClean="0">
                <a:solidFill>
                  <a:prstClr val="white"/>
                </a:solidFill>
                <a:latin typeface="Calibri" panose="020F0502020204030204"/>
                <a:ea typeface="+mn-ea"/>
                <a:cs typeface="+mn-cs"/>
              </a:rPr>
              <a:t>In His pain and agony</a:t>
            </a:r>
          </a:p>
          <a:p>
            <a:pPr algn="ctr">
              <a:buClrTx/>
              <a:buFontTx/>
              <a:buNone/>
            </a:pPr>
            <a:r>
              <a:rPr lang="en-US" sz="5400" kern="1200" dirty="0" smtClean="0">
                <a:solidFill>
                  <a:prstClr val="white"/>
                </a:solidFill>
                <a:latin typeface="Calibri" panose="020F0502020204030204"/>
                <a:ea typeface="+mn-ea"/>
                <a:cs typeface="+mn-cs"/>
              </a:rPr>
              <a:t>For every sin to hide</a:t>
            </a:r>
          </a:p>
          <a:p>
            <a:pPr algn="ctr">
              <a:buClrTx/>
              <a:buFontTx/>
              <a:buNone/>
            </a:pPr>
            <a:r>
              <a:rPr lang="en-US" sz="5400" kern="1200" dirty="0" smtClean="0">
                <a:solidFill>
                  <a:prstClr val="white"/>
                </a:solidFill>
                <a:latin typeface="Calibri" panose="020F0502020204030204"/>
                <a:ea typeface="+mn-ea"/>
                <a:cs typeface="+mn-cs"/>
              </a:rPr>
              <a:t>Shed the blood that stained</a:t>
            </a:r>
          </a:p>
          <a:p>
            <a:pPr algn="ctr">
              <a:buClrTx/>
              <a:buFontTx/>
              <a:buNone/>
            </a:pPr>
            <a:r>
              <a:rPr lang="en-US" sz="5400" kern="1200" dirty="0" smtClean="0">
                <a:solidFill>
                  <a:prstClr val="white"/>
                </a:solidFill>
                <a:latin typeface="Calibri" panose="020F0502020204030204"/>
                <a:ea typeface="+mn-ea"/>
                <a:cs typeface="+mn-cs"/>
              </a:rPr>
              <a:t>The old rugged cross</a:t>
            </a:r>
            <a:endParaRPr lang="en-US" sz="5400"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5642116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utiful Things Worship Backgrounds, Sermon Slides ( 180 found | Page 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2934" y="1745671"/>
            <a:ext cx="11696007" cy="3416320"/>
          </a:xfrm>
          <a:prstGeom prst="rect">
            <a:avLst/>
          </a:prstGeom>
          <a:noFill/>
        </p:spPr>
        <p:txBody>
          <a:bodyPr wrap="square" rtlCol="0">
            <a:spAutoFit/>
          </a:bodyPr>
          <a:lstStyle/>
          <a:p>
            <a:pPr algn="ctr">
              <a:buClrTx/>
              <a:buFontTx/>
              <a:buNone/>
            </a:pPr>
            <a:r>
              <a:rPr lang="en-US" sz="5400" kern="1200" dirty="0" smtClean="0">
                <a:solidFill>
                  <a:prstClr val="white"/>
                </a:solidFill>
                <a:latin typeface="Calibri" panose="020F0502020204030204"/>
                <a:ea typeface="+mn-ea"/>
                <a:cs typeface="+mn-cs"/>
              </a:rPr>
              <a:t>Twas His Blood, His precious blood</a:t>
            </a:r>
          </a:p>
          <a:p>
            <a:pPr algn="ctr">
              <a:buClrTx/>
              <a:buFontTx/>
              <a:buNone/>
            </a:pPr>
            <a:r>
              <a:rPr lang="en-US" sz="5400" kern="1200" dirty="0" smtClean="0">
                <a:solidFill>
                  <a:prstClr val="white"/>
                </a:solidFill>
                <a:latin typeface="Calibri" panose="020F0502020204030204"/>
                <a:ea typeface="+mn-ea"/>
                <a:cs typeface="+mn-cs"/>
              </a:rPr>
              <a:t>That stained the old rugged cross</a:t>
            </a:r>
          </a:p>
          <a:p>
            <a:pPr algn="ctr">
              <a:buClrTx/>
              <a:buFontTx/>
              <a:buNone/>
            </a:pPr>
            <a:r>
              <a:rPr lang="en-US" sz="5400" kern="1200" dirty="0" smtClean="0">
                <a:solidFill>
                  <a:prstClr val="white"/>
                </a:solidFill>
                <a:latin typeface="Calibri" panose="020F0502020204030204"/>
                <a:ea typeface="+mn-ea"/>
                <a:cs typeface="+mn-cs"/>
              </a:rPr>
              <a:t>Twas His love that paid</a:t>
            </a:r>
          </a:p>
          <a:p>
            <a:pPr algn="ctr">
              <a:buClrTx/>
              <a:buFontTx/>
              <a:buNone/>
            </a:pPr>
            <a:r>
              <a:rPr lang="en-US" sz="5400" kern="1200" dirty="0" smtClean="0">
                <a:solidFill>
                  <a:prstClr val="white"/>
                </a:solidFill>
                <a:latin typeface="Calibri" panose="020F0502020204030204"/>
                <a:ea typeface="+mn-ea"/>
                <a:cs typeface="+mn-cs"/>
              </a:rPr>
              <a:t>The awful cost</a:t>
            </a:r>
          </a:p>
        </p:txBody>
      </p:sp>
    </p:spTree>
    <p:extLst>
      <p:ext uri="{BB962C8B-B14F-4D97-AF65-F5344CB8AC3E}">
        <p14:creationId xmlns:p14="http://schemas.microsoft.com/office/powerpoint/2010/main" val="33470946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utiful Things Worship Backgrounds, Sermon Slides ( 180 found | Page 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1370" y="1679170"/>
            <a:ext cx="11696007" cy="3416320"/>
          </a:xfrm>
          <a:prstGeom prst="rect">
            <a:avLst/>
          </a:prstGeom>
          <a:noFill/>
        </p:spPr>
        <p:txBody>
          <a:bodyPr wrap="square" rtlCol="0">
            <a:spAutoFit/>
          </a:bodyPr>
          <a:lstStyle/>
          <a:p>
            <a:pPr algn="ctr">
              <a:buClrTx/>
              <a:buFontTx/>
              <a:buNone/>
            </a:pPr>
            <a:r>
              <a:rPr lang="en-US" sz="5400" kern="1200" dirty="0" smtClean="0">
                <a:solidFill>
                  <a:prstClr val="white"/>
                </a:solidFill>
                <a:latin typeface="Calibri" panose="020F0502020204030204"/>
                <a:ea typeface="+mn-ea"/>
                <a:cs typeface="+mn-cs"/>
              </a:rPr>
              <a:t>Oh soul so far away</a:t>
            </a:r>
          </a:p>
          <a:p>
            <a:pPr algn="ctr">
              <a:buClrTx/>
              <a:buFontTx/>
              <a:buNone/>
            </a:pPr>
            <a:r>
              <a:rPr lang="en-US" sz="5400" kern="1200" dirty="0" smtClean="0">
                <a:solidFill>
                  <a:prstClr val="white"/>
                </a:solidFill>
                <a:latin typeface="Calibri" panose="020F0502020204030204"/>
                <a:ea typeface="+mn-ea"/>
                <a:cs typeface="+mn-cs"/>
              </a:rPr>
              <a:t>Come and plunge today</a:t>
            </a:r>
          </a:p>
          <a:p>
            <a:pPr algn="ctr">
              <a:buClrTx/>
              <a:buFontTx/>
              <a:buNone/>
            </a:pPr>
            <a:r>
              <a:rPr lang="en-US" sz="5400" kern="1200" dirty="0" smtClean="0">
                <a:solidFill>
                  <a:prstClr val="white"/>
                </a:solidFill>
                <a:latin typeface="Calibri" panose="020F0502020204030204"/>
                <a:ea typeface="+mn-ea"/>
                <a:cs typeface="+mn-cs"/>
              </a:rPr>
              <a:t>In the blood that stained</a:t>
            </a:r>
          </a:p>
          <a:p>
            <a:pPr algn="ctr">
              <a:buClrTx/>
              <a:buFontTx/>
              <a:buNone/>
            </a:pPr>
            <a:r>
              <a:rPr lang="en-US" sz="5400" kern="1200" dirty="0" smtClean="0">
                <a:solidFill>
                  <a:prstClr val="white"/>
                </a:solidFill>
                <a:latin typeface="Calibri" panose="020F0502020204030204"/>
                <a:ea typeface="+mn-ea"/>
                <a:cs typeface="+mn-cs"/>
              </a:rPr>
              <a:t>The old rugged cross</a:t>
            </a:r>
            <a:endParaRPr lang="en-US" sz="5400"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211608617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utiful Things Worship Backgrounds, Sermon Slides ( 180 found | Page 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7995" y="1853737"/>
            <a:ext cx="11696007" cy="2585323"/>
          </a:xfrm>
          <a:prstGeom prst="rect">
            <a:avLst/>
          </a:prstGeom>
          <a:noFill/>
        </p:spPr>
        <p:txBody>
          <a:bodyPr wrap="square" rtlCol="0">
            <a:spAutoFit/>
          </a:bodyPr>
          <a:lstStyle/>
          <a:p>
            <a:pPr algn="ctr">
              <a:buClrTx/>
              <a:buFontTx/>
              <a:buNone/>
            </a:pPr>
            <a:r>
              <a:rPr lang="en-US" sz="5400" kern="1200" dirty="0" smtClean="0">
                <a:solidFill>
                  <a:prstClr val="white"/>
                </a:solidFill>
                <a:latin typeface="Calibri" panose="020F0502020204030204"/>
                <a:ea typeface="+mn-ea"/>
                <a:cs typeface="+mn-cs"/>
              </a:rPr>
              <a:t>To the cross, the rugged cross</a:t>
            </a:r>
          </a:p>
          <a:p>
            <a:pPr algn="ctr">
              <a:buClrTx/>
              <a:buFontTx/>
              <a:buNone/>
            </a:pPr>
            <a:r>
              <a:rPr lang="en-US" sz="5400" kern="1200" dirty="0" smtClean="0">
                <a:solidFill>
                  <a:prstClr val="white"/>
                </a:solidFill>
                <a:latin typeface="Calibri" panose="020F0502020204030204"/>
                <a:ea typeface="+mn-ea"/>
                <a:cs typeface="+mn-cs"/>
              </a:rPr>
              <a:t>They nailed His precious hands</a:t>
            </a:r>
          </a:p>
          <a:p>
            <a:pPr algn="ctr">
              <a:buClrTx/>
              <a:buFontTx/>
              <a:buNone/>
            </a:pPr>
            <a:r>
              <a:rPr lang="en-US" sz="5400" kern="1200" dirty="0" smtClean="0">
                <a:solidFill>
                  <a:prstClr val="white"/>
                </a:solidFill>
                <a:latin typeface="Calibri" panose="020F0502020204030204"/>
                <a:ea typeface="+mn-ea"/>
                <a:cs typeface="+mn-cs"/>
              </a:rPr>
              <a:t>And in death He fully paid the cost</a:t>
            </a:r>
            <a:endParaRPr lang="en-US" sz="5400"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20168984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utiful Things Worship Backgrounds, Sermon Slides ( 180 found | Page 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2934" y="1745671"/>
            <a:ext cx="11696007" cy="3416320"/>
          </a:xfrm>
          <a:prstGeom prst="rect">
            <a:avLst/>
          </a:prstGeom>
          <a:noFill/>
        </p:spPr>
        <p:txBody>
          <a:bodyPr wrap="square" rtlCol="0">
            <a:spAutoFit/>
          </a:bodyPr>
          <a:lstStyle/>
          <a:p>
            <a:pPr algn="ctr">
              <a:buClrTx/>
              <a:buFontTx/>
              <a:buNone/>
            </a:pPr>
            <a:r>
              <a:rPr lang="en-US" sz="5400" kern="1200" dirty="0" smtClean="0">
                <a:solidFill>
                  <a:prstClr val="white"/>
                </a:solidFill>
                <a:latin typeface="Calibri" panose="020F0502020204030204"/>
                <a:ea typeface="+mn-ea"/>
                <a:cs typeface="+mn-cs"/>
              </a:rPr>
              <a:t>Twas His Blood, His precious blood</a:t>
            </a:r>
          </a:p>
          <a:p>
            <a:pPr algn="ctr">
              <a:buClrTx/>
              <a:buFontTx/>
              <a:buNone/>
            </a:pPr>
            <a:r>
              <a:rPr lang="en-US" sz="5400" kern="1200" dirty="0" smtClean="0">
                <a:solidFill>
                  <a:prstClr val="white"/>
                </a:solidFill>
                <a:latin typeface="Calibri" panose="020F0502020204030204"/>
                <a:ea typeface="+mn-ea"/>
                <a:cs typeface="+mn-cs"/>
              </a:rPr>
              <a:t>That stained the old rugged cross</a:t>
            </a:r>
          </a:p>
          <a:p>
            <a:pPr algn="ctr">
              <a:buClrTx/>
              <a:buFontTx/>
              <a:buNone/>
            </a:pPr>
            <a:r>
              <a:rPr lang="en-US" sz="5400" kern="1200" dirty="0" smtClean="0">
                <a:solidFill>
                  <a:prstClr val="white"/>
                </a:solidFill>
                <a:latin typeface="Calibri" panose="020F0502020204030204"/>
                <a:ea typeface="+mn-ea"/>
                <a:cs typeface="+mn-cs"/>
              </a:rPr>
              <a:t>Twas His love that paid</a:t>
            </a:r>
          </a:p>
          <a:p>
            <a:pPr algn="ctr">
              <a:buClrTx/>
              <a:buFontTx/>
              <a:buNone/>
            </a:pPr>
            <a:r>
              <a:rPr lang="en-US" sz="5400" kern="1200" dirty="0" smtClean="0">
                <a:solidFill>
                  <a:prstClr val="white"/>
                </a:solidFill>
                <a:latin typeface="Calibri" panose="020F0502020204030204"/>
                <a:ea typeface="+mn-ea"/>
                <a:cs typeface="+mn-cs"/>
              </a:rPr>
              <a:t>The awful cost</a:t>
            </a:r>
          </a:p>
        </p:txBody>
      </p:sp>
    </p:spTree>
    <p:extLst>
      <p:ext uri="{BB962C8B-B14F-4D97-AF65-F5344CB8AC3E}">
        <p14:creationId xmlns:p14="http://schemas.microsoft.com/office/powerpoint/2010/main" val="7258868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utiful Things Worship Backgrounds, Sermon Slides ( 180 found | Page 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008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1370" y="1679170"/>
            <a:ext cx="11696007" cy="3416320"/>
          </a:xfrm>
          <a:prstGeom prst="rect">
            <a:avLst/>
          </a:prstGeom>
          <a:noFill/>
        </p:spPr>
        <p:txBody>
          <a:bodyPr wrap="square" rtlCol="0">
            <a:spAutoFit/>
          </a:bodyPr>
          <a:lstStyle/>
          <a:p>
            <a:pPr algn="ctr">
              <a:buClrTx/>
              <a:buFontTx/>
              <a:buNone/>
            </a:pPr>
            <a:r>
              <a:rPr lang="en-US" sz="5400" kern="1200" dirty="0" smtClean="0">
                <a:solidFill>
                  <a:prstClr val="white"/>
                </a:solidFill>
                <a:latin typeface="Calibri" panose="020F0502020204030204"/>
                <a:ea typeface="+mn-ea"/>
                <a:cs typeface="+mn-cs"/>
              </a:rPr>
              <a:t>Oh soul so far away</a:t>
            </a:r>
          </a:p>
          <a:p>
            <a:pPr algn="ctr">
              <a:buClrTx/>
              <a:buFontTx/>
              <a:buNone/>
            </a:pPr>
            <a:r>
              <a:rPr lang="en-US" sz="5400" kern="1200" dirty="0" smtClean="0">
                <a:solidFill>
                  <a:prstClr val="white"/>
                </a:solidFill>
                <a:latin typeface="Calibri" panose="020F0502020204030204"/>
                <a:ea typeface="+mn-ea"/>
                <a:cs typeface="+mn-cs"/>
              </a:rPr>
              <a:t>Come and plunge today</a:t>
            </a:r>
          </a:p>
          <a:p>
            <a:pPr algn="ctr">
              <a:buClrTx/>
              <a:buFontTx/>
              <a:buNone/>
            </a:pPr>
            <a:r>
              <a:rPr lang="en-US" sz="5400" kern="1200" dirty="0" smtClean="0">
                <a:solidFill>
                  <a:prstClr val="white"/>
                </a:solidFill>
                <a:latin typeface="Calibri" panose="020F0502020204030204"/>
                <a:ea typeface="+mn-ea"/>
                <a:cs typeface="+mn-cs"/>
              </a:rPr>
              <a:t>In the blood that stained</a:t>
            </a:r>
          </a:p>
          <a:p>
            <a:pPr algn="ctr">
              <a:buClrTx/>
              <a:buFontTx/>
              <a:buNone/>
            </a:pPr>
            <a:r>
              <a:rPr lang="en-US" sz="5400" kern="1200" dirty="0" smtClean="0">
                <a:solidFill>
                  <a:prstClr val="white"/>
                </a:solidFill>
                <a:latin typeface="Calibri" panose="020F0502020204030204"/>
                <a:ea typeface="+mn-ea"/>
                <a:cs typeface="+mn-cs"/>
              </a:rPr>
              <a:t>The old rugged cross</a:t>
            </a:r>
            <a:endParaRPr lang="en-US" sz="5400"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35533052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3074" name="Picture 2" descr="Church Motion Background: Burlap Colors Closing. Close your service with  this title slide. Great fo… | Worship backgrounds, Church backgrounds,  Church announce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0284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0460735" y="90022"/>
            <a:ext cx="1731265" cy="165319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19083</TotalTime>
  <Words>1882</Words>
  <Application>Microsoft Office PowerPoint</Application>
  <PresentationFormat>Widescreen</PresentationFormat>
  <Paragraphs>359</Paragraphs>
  <Slides>98</Slides>
  <Notes>16</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98</vt:i4>
      </vt:variant>
    </vt:vector>
  </HeadingPairs>
  <TitlesOfParts>
    <vt:vector size="115" baseType="lpstr">
      <vt:lpstr>Dancing Script</vt:lpstr>
      <vt:lpstr>Arial</vt:lpstr>
      <vt:lpstr>Adobe Devanagari</vt:lpstr>
      <vt:lpstr>Calibri Light</vt:lpstr>
      <vt:lpstr>Segoe Script</vt:lpstr>
      <vt:lpstr>Calibri</vt:lpstr>
      <vt:lpstr>Ink Free</vt:lpstr>
      <vt:lpstr>Cavolini</vt:lpstr>
      <vt:lpstr>Office Theme</vt:lpstr>
      <vt:lpstr>Office Theme</vt:lpstr>
      <vt:lpstr>4_Office Theme</vt:lpstr>
      <vt:lpstr>7_Office Theme</vt:lpstr>
      <vt:lpstr>2_Office Theme</vt:lpstr>
      <vt:lpstr>3_Office Theme</vt:lpstr>
      <vt:lpstr>5_Office Theme</vt:lpstr>
      <vt:lpstr>6_Office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Patti Wigley</dc:creator>
  <cp:lastModifiedBy>Marie Denson</cp:lastModifiedBy>
  <cp:revision>582</cp:revision>
  <cp:lastPrinted>2023-11-14T17:38:53Z</cp:lastPrinted>
  <dcterms:created xsi:type="dcterms:W3CDTF">2021-03-31T23:34:00Z</dcterms:created>
  <dcterms:modified xsi:type="dcterms:W3CDTF">2024-01-12T19:47:26Z</dcterms:modified>
</cp:coreProperties>
</file>